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59" r:id="rId6"/>
    <p:sldId id="265" r:id="rId7"/>
    <p:sldId id="266" r:id="rId8"/>
    <p:sldId id="267" r:id="rId9"/>
    <p:sldId id="264" r:id="rId10"/>
    <p:sldId id="268" r:id="rId11"/>
    <p:sldId id="269" r:id="rId12"/>
    <p:sldId id="270" r:id="rId13"/>
    <p:sldId id="271" r:id="rId14"/>
    <p:sldId id="272" r:id="rId15"/>
    <p:sldId id="273" r:id="rId16"/>
    <p:sldId id="263" r:id="rId17"/>
  </p:sldIdLst>
  <p:sldSz cx="46451838" cy="26133425"/>
  <p:notesSz cx="6858000" cy="9144000"/>
  <p:defaultTextStyle>
    <a:defPPr>
      <a:defRPr lang="en-US"/>
    </a:defPPr>
    <a:lvl1pPr marL="0" algn="l" defTabSz="2322713" rtl="0" eaLnBrk="1" latinLnBrk="0" hangingPunct="1">
      <a:defRPr sz="9100" kern="1200">
        <a:solidFill>
          <a:schemeClr val="tx1"/>
        </a:solidFill>
        <a:latin typeface="+mn-lt"/>
        <a:ea typeface="+mn-ea"/>
        <a:cs typeface="+mn-cs"/>
      </a:defRPr>
    </a:lvl1pPr>
    <a:lvl2pPr marL="2322713" algn="l" defTabSz="2322713" rtl="0" eaLnBrk="1" latinLnBrk="0" hangingPunct="1">
      <a:defRPr sz="9100" kern="1200">
        <a:solidFill>
          <a:schemeClr val="tx1"/>
        </a:solidFill>
        <a:latin typeface="+mn-lt"/>
        <a:ea typeface="+mn-ea"/>
        <a:cs typeface="+mn-cs"/>
      </a:defRPr>
    </a:lvl2pPr>
    <a:lvl3pPr marL="4645426" algn="l" defTabSz="2322713" rtl="0" eaLnBrk="1" latinLnBrk="0" hangingPunct="1">
      <a:defRPr sz="9100" kern="1200">
        <a:solidFill>
          <a:schemeClr val="tx1"/>
        </a:solidFill>
        <a:latin typeface="+mn-lt"/>
        <a:ea typeface="+mn-ea"/>
        <a:cs typeface="+mn-cs"/>
      </a:defRPr>
    </a:lvl3pPr>
    <a:lvl4pPr marL="6968139" algn="l" defTabSz="2322713" rtl="0" eaLnBrk="1" latinLnBrk="0" hangingPunct="1">
      <a:defRPr sz="9100" kern="1200">
        <a:solidFill>
          <a:schemeClr val="tx1"/>
        </a:solidFill>
        <a:latin typeface="+mn-lt"/>
        <a:ea typeface="+mn-ea"/>
        <a:cs typeface="+mn-cs"/>
      </a:defRPr>
    </a:lvl4pPr>
    <a:lvl5pPr marL="9290853" algn="l" defTabSz="2322713" rtl="0" eaLnBrk="1" latinLnBrk="0" hangingPunct="1">
      <a:defRPr sz="9100" kern="1200">
        <a:solidFill>
          <a:schemeClr val="tx1"/>
        </a:solidFill>
        <a:latin typeface="+mn-lt"/>
        <a:ea typeface="+mn-ea"/>
        <a:cs typeface="+mn-cs"/>
      </a:defRPr>
    </a:lvl5pPr>
    <a:lvl6pPr marL="11613566" algn="l" defTabSz="2322713" rtl="0" eaLnBrk="1" latinLnBrk="0" hangingPunct="1">
      <a:defRPr sz="9100" kern="1200">
        <a:solidFill>
          <a:schemeClr val="tx1"/>
        </a:solidFill>
        <a:latin typeface="+mn-lt"/>
        <a:ea typeface="+mn-ea"/>
        <a:cs typeface="+mn-cs"/>
      </a:defRPr>
    </a:lvl6pPr>
    <a:lvl7pPr marL="13936279" algn="l" defTabSz="2322713" rtl="0" eaLnBrk="1" latinLnBrk="0" hangingPunct="1">
      <a:defRPr sz="9100" kern="1200">
        <a:solidFill>
          <a:schemeClr val="tx1"/>
        </a:solidFill>
        <a:latin typeface="+mn-lt"/>
        <a:ea typeface="+mn-ea"/>
        <a:cs typeface="+mn-cs"/>
      </a:defRPr>
    </a:lvl7pPr>
    <a:lvl8pPr marL="16258992" algn="l" defTabSz="2322713" rtl="0" eaLnBrk="1" latinLnBrk="0" hangingPunct="1">
      <a:defRPr sz="9100" kern="1200">
        <a:solidFill>
          <a:schemeClr val="tx1"/>
        </a:solidFill>
        <a:latin typeface="+mn-lt"/>
        <a:ea typeface="+mn-ea"/>
        <a:cs typeface="+mn-cs"/>
      </a:defRPr>
    </a:lvl8pPr>
    <a:lvl9pPr marL="18581705" algn="l" defTabSz="2322713"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31">
          <p15:clr>
            <a:srgbClr val="A4A3A4"/>
          </p15:clr>
        </p15:guide>
        <p15:guide id="2" pos="146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ag" initials="v" lastIdx="15" clrIdx="0">
    <p:extLst>
      <p:ext uri="{19B8F6BF-5375-455C-9EA6-DF929625EA0E}">
        <p15:presenceInfo xmlns:p15="http://schemas.microsoft.com/office/powerpoint/2012/main" userId="virag" providerId="None"/>
      </p:ext>
    </p:extLst>
  </p:cmAuthor>
  <p:cmAuthor id="2" name="Boglárka" initials="B" lastIdx="2" clrIdx="1">
    <p:extLst>
      <p:ext uri="{19B8F6BF-5375-455C-9EA6-DF929625EA0E}">
        <p15:presenceInfo xmlns:p15="http://schemas.microsoft.com/office/powerpoint/2012/main" userId="Boglár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0F04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8" d="100"/>
          <a:sy n="28" d="100"/>
        </p:scale>
        <p:origin x="288" y="180"/>
      </p:cViewPr>
      <p:guideLst>
        <p:guide orient="horz" pos="8231"/>
        <p:guide pos="146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83888" y="8118304"/>
            <a:ext cx="39484062" cy="5601749"/>
          </a:xfrm>
        </p:spPr>
        <p:txBody>
          <a:bodyPr/>
          <a:lstStyle/>
          <a:p>
            <a:r>
              <a:rPr lang="hu-HU"/>
              <a:t>Click to edit Master title style</a:t>
            </a:r>
            <a:endParaRPr lang="en-US"/>
          </a:p>
        </p:txBody>
      </p:sp>
      <p:sp>
        <p:nvSpPr>
          <p:cNvPr id="3" name="Subtitle 2"/>
          <p:cNvSpPr>
            <a:spLocks noGrp="1"/>
          </p:cNvSpPr>
          <p:nvPr>
            <p:ph type="subTitle" idx="1"/>
          </p:nvPr>
        </p:nvSpPr>
        <p:spPr>
          <a:xfrm>
            <a:off x="6967776" y="14808941"/>
            <a:ext cx="32516287" cy="6678542"/>
          </a:xfrm>
        </p:spPr>
        <p:txBody>
          <a:bodyPr/>
          <a:lstStyle>
            <a:lvl1pPr marL="0" indent="0" algn="ctr">
              <a:buNone/>
              <a:defRPr>
                <a:solidFill>
                  <a:schemeClr val="tx1">
                    <a:tint val="75000"/>
                  </a:schemeClr>
                </a:solidFill>
              </a:defRPr>
            </a:lvl1pPr>
            <a:lvl2pPr marL="2322713" indent="0" algn="ctr">
              <a:buNone/>
              <a:defRPr>
                <a:solidFill>
                  <a:schemeClr val="tx1">
                    <a:tint val="75000"/>
                  </a:schemeClr>
                </a:solidFill>
              </a:defRPr>
            </a:lvl2pPr>
            <a:lvl3pPr marL="4645426" indent="0" algn="ctr">
              <a:buNone/>
              <a:defRPr>
                <a:solidFill>
                  <a:schemeClr val="tx1">
                    <a:tint val="75000"/>
                  </a:schemeClr>
                </a:solidFill>
              </a:defRPr>
            </a:lvl3pPr>
            <a:lvl4pPr marL="6968139" indent="0" algn="ctr">
              <a:buNone/>
              <a:defRPr>
                <a:solidFill>
                  <a:schemeClr val="tx1">
                    <a:tint val="75000"/>
                  </a:schemeClr>
                </a:solidFill>
              </a:defRPr>
            </a:lvl4pPr>
            <a:lvl5pPr marL="9290853" indent="0" algn="ctr">
              <a:buNone/>
              <a:defRPr>
                <a:solidFill>
                  <a:schemeClr val="tx1">
                    <a:tint val="75000"/>
                  </a:schemeClr>
                </a:solidFill>
              </a:defRPr>
            </a:lvl5pPr>
            <a:lvl6pPr marL="11613566" indent="0" algn="ctr">
              <a:buNone/>
              <a:defRPr>
                <a:solidFill>
                  <a:schemeClr val="tx1">
                    <a:tint val="75000"/>
                  </a:schemeClr>
                </a:solidFill>
              </a:defRPr>
            </a:lvl6pPr>
            <a:lvl7pPr marL="13936279" indent="0" algn="ctr">
              <a:buNone/>
              <a:defRPr>
                <a:solidFill>
                  <a:schemeClr val="tx1">
                    <a:tint val="75000"/>
                  </a:schemeClr>
                </a:solidFill>
              </a:defRPr>
            </a:lvl7pPr>
            <a:lvl8pPr marL="16258992" indent="0" algn="ctr">
              <a:buNone/>
              <a:defRPr>
                <a:solidFill>
                  <a:schemeClr val="tx1">
                    <a:tint val="75000"/>
                  </a:schemeClr>
                </a:solidFill>
              </a:defRPr>
            </a:lvl8pPr>
            <a:lvl9pPr marL="18581705" indent="0" algn="ctr">
              <a:buNone/>
              <a:defRPr>
                <a:solidFill>
                  <a:schemeClr val="tx1">
                    <a:tint val="75000"/>
                  </a:schemeClr>
                </a:solidFill>
              </a:defRPr>
            </a:lvl9pPr>
          </a:lstStyle>
          <a:p>
            <a:r>
              <a:rPr lang="hu-HU"/>
              <a:t>Click to edit Master subtitle style</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24276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03308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677582" y="786421"/>
            <a:ext cx="10451664" cy="16720555"/>
          </a:xfrm>
        </p:spPr>
        <p:txBody>
          <a:bodyPr vert="eaVert"/>
          <a:lstStyle/>
          <a:p>
            <a:r>
              <a:rPr lang="hu-HU"/>
              <a:t>Click to edit Master title style</a:t>
            </a:r>
            <a:endParaRPr lang="en-US"/>
          </a:p>
        </p:txBody>
      </p:sp>
      <p:sp>
        <p:nvSpPr>
          <p:cNvPr id="3" name="Vertical Text Placeholder 2"/>
          <p:cNvSpPr>
            <a:spLocks noGrp="1"/>
          </p:cNvSpPr>
          <p:nvPr>
            <p:ph type="body" orient="vert" idx="1"/>
          </p:nvPr>
        </p:nvSpPr>
        <p:spPr>
          <a:xfrm>
            <a:off x="2322592" y="786421"/>
            <a:ext cx="30580793" cy="16720555"/>
          </a:xfrm>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151970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idx="1"/>
          </p:nvPr>
        </p:nvSpPr>
        <p:spPr/>
        <p:txBody>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85323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69375" y="16793151"/>
            <a:ext cx="39484062" cy="5190387"/>
          </a:xfrm>
        </p:spPr>
        <p:txBody>
          <a:bodyPr anchor="t"/>
          <a:lstStyle>
            <a:lvl1pPr algn="l">
              <a:defRPr sz="20300" b="1" cap="all"/>
            </a:lvl1pPr>
          </a:lstStyle>
          <a:p>
            <a:r>
              <a:rPr lang="hu-HU"/>
              <a:t>Click to edit Master title style</a:t>
            </a:r>
            <a:endParaRPr lang="en-US"/>
          </a:p>
        </p:txBody>
      </p:sp>
      <p:sp>
        <p:nvSpPr>
          <p:cNvPr id="3" name="Text Placeholder 2"/>
          <p:cNvSpPr>
            <a:spLocks noGrp="1"/>
          </p:cNvSpPr>
          <p:nvPr>
            <p:ph type="body" idx="1"/>
          </p:nvPr>
        </p:nvSpPr>
        <p:spPr>
          <a:xfrm>
            <a:off x="3669375" y="11076462"/>
            <a:ext cx="39484062" cy="5716684"/>
          </a:xfrm>
        </p:spPr>
        <p:txBody>
          <a:bodyPr anchor="b"/>
          <a:lstStyle>
            <a:lvl1pPr marL="0" indent="0">
              <a:buNone/>
              <a:defRPr sz="10200">
                <a:solidFill>
                  <a:schemeClr val="tx1">
                    <a:tint val="75000"/>
                  </a:schemeClr>
                </a:solidFill>
              </a:defRPr>
            </a:lvl1pPr>
            <a:lvl2pPr marL="2322713" indent="0">
              <a:buNone/>
              <a:defRPr sz="9100">
                <a:solidFill>
                  <a:schemeClr val="tx1">
                    <a:tint val="75000"/>
                  </a:schemeClr>
                </a:solidFill>
              </a:defRPr>
            </a:lvl2pPr>
            <a:lvl3pPr marL="4645426" indent="0">
              <a:buNone/>
              <a:defRPr sz="8100">
                <a:solidFill>
                  <a:schemeClr val="tx1">
                    <a:tint val="75000"/>
                  </a:schemeClr>
                </a:solidFill>
              </a:defRPr>
            </a:lvl3pPr>
            <a:lvl4pPr marL="6968139" indent="0">
              <a:buNone/>
              <a:defRPr sz="7100">
                <a:solidFill>
                  <a:schemeClr val="tx1">
                    <a:tint val="75000"/>
                  </a:schemeClr>
                </a:solidFill>
              </a:defRPr>
            </a:lvl4pPr>
            <a:lvl5pPr marL="9290853" indent="0">
              <a:buNone/>
              <a:defRPr sz="7100">
                <a:solidFill>
                  <a:schemeClr val="tx1">
                    <a:tint val="75000"/>
                  </a:schemeClr>
                </a:solidFill>
              </a:defRPr>
            </a:lvl5pPr>
            <a:lvl6pPr marL="11613566" indent="0">
              <a:buNone/>
              <a:defRPr sz="7100">
                <a:solidFill>
                  <a:schemeClr val="tx1">
                    <a:tint val="75000"/>
                  </a:schemeClr>
                </a:solidFill>
              </a:defRPr>
            </a:lvl6pPr>
            <a:lvl7pPr marL="13936279" indent="0">
              <a:buNone/>
              <a:defRPr sz="7100">
                <a:solidFill>
                  <a:schemeClr val="tx1">
                    <a:tint val="75000"/>
                  </a:schemeClr>
                </a:solidFill>
              </a:defRPr>
            </a:lvl7pPr>
            <a:lvl8pPr marL="16258992" indent="0">
              <a:buNone/>
              <a:defRPr sz="7100">
                <a:solidFill>
                  <a:schemeClr val="tx1">
                    <a:tint val="75000"/>
                  </a:schemeClr>
                </a:solidFill>
              </a:defRPr>
            </a:lvl8pPr>
            <a:lvl9pPr marL="18581705" indent="0">
              <a:buNone/>
              <a:defRPr sz="7100">
                <a:solidFill>
                  <a:schemeClr val="tx1">
                    <a:tint val="75000"/>
                  </a:schemeClr>
                </a:solidFill>
              </a:defRPr>
            </a:lvl9pPr>
          </a:lstStyle>
          <a:p>
            <a:pPr lvl="0"/>
            <a:r>
              <a:rPr lang="hu-HU"/>
              <a:t>Click to edit Master text styles</a:t>
            </a:r>
          </a:p>
        </p:txBody>
      </p:sp>
      <p:sp>
        <p:nvSpPr>
          <p:cNvPr id="4" name="Date Placeholder 3"/>
          <p:cNvSpPr>
            <a:spLocks noGrp="1"/>
          </p:cNvSpPr>
          <p:nvPr>
            <p:ph type="dt" sz="half" idx="10"/>
          </p:nvPr>
        </p:nvSpPr>
        <p:spPr/>
        <p:txBody>
          <a:bodyPr/>
          <a:lstStyle/>
          <a:p>
            <a:fld id="{2B12B06D-4C5B-8D4F-955F-7DF9BA801E4E}"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192243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sz="half" idx="1"/>
          </p:nvPr>
        </p:nvSpPr>
        <p:spPr>
          <a:xfrm>
            <a:off x="2322592" y="4573352"/>
            <a:ext cx="20516228" cy="12933624"/>
          </a:xfrm>
        </p:spPr>
        <p:txBody>
          <a:bodyPr/>
          <a:lstStyle>
            <a:lvl1pPr>
              <a:defRPr sz="14200"/>
            </a:lvl1pPr>
            <a:lvl2pPr>
              <a:defRPr sz="12200"/>
            </a:lvl2pPr>
            <a:lvl3pPr>
              <a:defRPr sz="10200"/>
            </a:lvl3pPr>
            <a:lvl4pPr>
              <a:defRPr sz="9100"/>
            </a:lvl4pPr>
            <a:lvl5pPr>
              <a:defRPr sz="9100"/>
            </a:lvl5pPr>
            <a:lvl6pPr>
              <a:defRPr sz="9100"/>
            </a:lvl6pPr>
            <a:lvl7pPr>
              <a:defRPr sz="9100"/>
            </a:lvl7pPr>
            <a:lvl8pPr>
              <a:defRPr sz="9100"/>
            </a:lvl8pPr>
            <a:lvl9pPr>
              <a:defRPr sz="9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Content Placeholder 3"/>
          <p:cNvSpPr>
            <a:spLocks noGrp="1"/>
          </p:cNvSpPr>
          <p:nvPr>
            <p:ph sz="half" idx="2"/>
          </p:nvPr>
        </p:nvSpPr>
        <p:spPr>
          <a:xfrm>
            <a:off x="23613018" y="4573352"/>
            <a:ext cx="20516228" cy="12933624"/>
          </a:xfrm>
        </p:spPr>
        <p:txBody>
          <a:bodyPr/>
          <a:lstStyle>
            <a:lvl1pPr>
              <a:defRPr sz="14200"/>
            </a:lvl1pPr>
            <a:lvl2pPr>
              <a:defRPr sz="12200"/>
            </a:lvl2pPr>
            <a:lvl3pPr>
              <a:defRPr sz="10200"/>
            </a:lvl3pPr>
            <a:lvl4pPr>
              <a:defRPr sz="9100"/>
            </a:lvl4pPr>
            <a:lvl5pPr>
              <a:defRPr sz="9100"/>
            </a:lvl5pPr>
            <a:lvl6pPr>
              <a:defRPr sz="9100"/>
            </a:lvl6pPr>
            <a:lvl7pPr>
              <a:defRPr sz="9100"/>
            </a:lvl7pPr>
            <a:lvl8pPr>
              <a:defRPr sz="9100"/>
            </a:lvl8pPr>
            <a:lvl9pPr>
              <a:defRPr sz="9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Date Placeholder 4"/>
          <p:cNvSpPr>
            <a:spLocks noGrp="1"/>
          </p:cNvSpPr>
          <p:nvPr>
            <p:ph type="dt" sz="half" idx="10"/>
          </p:nvPr>
        </p:nvSpPr>
        <p:spPr/>
        <p:txBody>
          <a:bodyPr/>
          <a:lstStyle/>
          <a:p>
            <a:fld id="{2B12B06D-4C5B-8D4F-955F-7DF9BA801E4E}"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210604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2592" y="1046551"/>
            <a:ext cx="41806654" cy="4355571"/>
          </a:xfrm>
        </p:spPr>
        <p:txBody>
          <a:bodyPr/>
          <a:lstStyle>
            <a:lvl1pPr>
              <a:defRPr/>
            </a:lvl1pPr>
          </a:lstStyle>
          <a:p>
            <a:r>
              <a:rPr lang="hu-HU"/>
              <a:t>Click to edit Master title style</a:t>
            </a:r>
            <a:endParaRPr lang="en-US"/>
          </a:p>
        </p:txBody>
      </p:sp>
      <p:sp>
        <p:nvSpPr>
          <p:cNvPr id="3" name="Text Placeholder 2"/>
          <p:cNvSpPr>
            <a:spLocks noGrp="1"/>
          </p:cNvSpPr>
          <p:nvPr>
            <p:ph type="body" idx="1"/>
          </p:nvPr>
        </p:nvSpPr>
        <p:spPr>
          <a:xfrm>
            <a:off x="2322592" y="5849777"/>
            <a:ext cx="20524296" cy="2437910"/>
          </a:xfrm>
        </p:spPr>
        <p:txBody>
          <a:bodyPr anchor="b"/>
          <a:lstStyle>
            <a:lvl1pPr marL="0" indent="0">
              <a:buNone/>
              <a:defRPr sz="12200" b="1"/>
            </a:lvl1pPr>
            <a:lvl2pPr marL="2322713" indent="0">
              <a:buNone/>
              <a:defRPr sz="10200" b="1"/>
            </a:lvl2pPr>
            <a:lvl3pPr marL="4645426" indent="0">
              <a:buNone/>
              <a:defRPr sz="9100" b="1"/>
            </a:lvl3pPr>
            <a:lvl4pPr marL="6968139" indent="0">
              <a:buNone/>
              <a:defRPr sz="8100" b="1"/>
            </a:lvl4pPr>
            <a:lvl5pPr marL="9290853" indent="0">
              <a:buNone/>
              <a:defRPr sz="8100" b="1"/>
            </a:lvl5pPr>
            <a:lvl6pPr marL="11613566" indent="0">
              <a:buNone/>
              <a:defRPr sz="8100" b="1"/>
            </a:lvl6pPr>
            <a:lvl7pPr marL="13936279" indent="0">
              <a:buNone/>
              <a:defRPr sz="8100" b="1"/>
            </a:lvl7pPr>
            <a:lvl8pPr marL="16258992" indent="0">
              <a:buNone/>
              <a:defRPr sz="8100" b="1"/>
            </a:lvl8pPr>
            <a:lvl9pPr marL="18581705" indent="0">
              <a:buNone/>
              <a:defRPr sz="8100" b="1"/>
            </a:lvl9pPr>
          </a:lstStyle>
          <a:p>
            <a:pPr lvl="0"/>
            <a:r>
              <a:rPr lang="hu-HU"/>
              <a:t>Click to edit Master text styles</a:t>
            </a:r>
          </a:p>
        </p:txBody>
      </p:sp>
      <p:sp>
        <p:nvSpPr>
          <p:cNvPr id="4" name="Content Placeholder 3"/>
          <p:cNvSpPr>
            <a:spLocks noGrp="1"/>
          </p:cNvSpPr>
          <p:nvPr>
            <p:ph sz="half" idx="2"/>
          </p:nvPr>
        </p:nvSpPr>
        <p:spPr>
          <a:xfrm>
            <a:off x="2322592" y="8287682"/>
            <a:ext cx="20524296" cy="15056968"/>
          </a:xfrm>
        </p:spPr>
        <p:txBody>
          <a:bodyPr/>
          <a:lstStyle>
            <a:lvl1pPr>
              <a:defRPr sz="12200"/>
            </a:lvl1pPr>
            <a:lvl2pPr>
              <a:defRPr sz="10200"/>
            </a:lvl2pPr>
            <a:lvl3pPr>
              <a:defRPr sz="9100"/>
            </a:lvl3pPr>
            <a:lvl4pPr>
              <a:defRPr sz="8100"/>
            </a:lvl4pPr>
            <a:lvl5pPr>
              <a:defRPr sz="8100"/>
            </a:lvl5pPr>
            <a:lvl6pPr>
              <a:defRPr sz="8100"/>
            </a:lvl6pPr>
            <a:lvl7pPr>
              <a:defRPr sz="8100"/>
            </a:lvl7pPr>
            <a:lvl8pPr>
              <a:defRPr sz="8100"/>
            </a:lvl8pPr>
            <a:lvl9pPr>
              <a:defRPr sz="8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Text Placeholder 4"/>
          <p:cNvSpPr>
            <a:spLocks noGrp="1"/>
          </p:cNvSpPr>
          <p:nvPr>
            <p:ph type="body" sz="quarter" idx="3"/>
          </p:nvPr>
        </p:nvSpPr>
        <p:spPr>
          <a:xfrm>
            <a:off x="23596896" y="5849777"/>
            <a:ext cx="20532358" cy="2437910"/>
          </a:xfrm>
        </p:spPr>
        <p:txBody>
          <a:bodyPr anchor="b"/>
          <a:lstStyle>
            <a:lvl1pPr marL="0" indent="0">
              <a:buNone/>
              <a:defRPr sz="12200" b="1"/>
            </a:lvl1pPr>
            <a:lvl2pPr marL="2322713" indent="0">
              <a:buNone/>
              <a:defRPr sz="10200" b="1"/>
            </a:lvl2pPr>
            <a:lvl3pPr marL="4645426" indent="0">
              <a:buNone/>
              <a:defRPr sz="9100" b="1"/>
            </a:lvl3pPr>
            <a:lvl4pPr marL="6968139" indent="0">
              <a:buNone/>
              <a:defRPr sz="8100" b="1"/>
            </a:lvl4pPr>
            <a:lvl5pPr marL="9290853" indent="0">
              <a:buNone/>
              <a:defRPr sz="8100" b="1"/>
            </a:lvl5pPr>
            <a:lvl6pPr marL="11613566" indent="0">
              <a:buNone/>
              <a:defRPr sz="8100" b="1"/>
            </a:lvl6pPr>
            <a:lvl7pPr marL="13936279" indent="0">
              <a:buNone/>
              <a:defRPr sz="8100" b="1"/>
            </a:lvl7pPr>
            <a:lvl8pPr marL="16258992" indent="0">
              <a:buNone/>
              <a:defRPr sz="8100" b="1"/>
            </a:lvl8pPr>
            <a:lvl9pPr marL="18581705" indent="0">
              <a:buNone/>
              <a:defRPr sz="8100" b="1"/>
            </a:lvl9pPr>
          </a:lstStyle>
          <a:p>
            <a:pPr lvl="0"/>
            <a:r>
              <a:rPr lang="hu-HU"/>
              <a:t>Click to edit Master text styles</a:t>
            </a:r>
          </a:p>
        </p:txBody>
      </p:sp>
      <p:sp>
        <p:nvSpPr>
          <p:cNvPr id="6" name="Content Placeholder 5"/>
          <p:cNvSpPr>
            <a:spLocks noGrp="1"/>
          </p:cNvSpPr>
          <p:nvPr>
            <p:ph sz="quarter" idx="4"/>
          </p:nvPr>
        </p:nvSpPr>
        <p:spPr>
          <a:xfrm>
            <a:off x="23596896" y="8287682"/>
            <a:ext cx="20532358" cy="15056968"/>
          </a:xfrm>
        </p:spPr>
        <p:txBody>
          <a:bodyPr/>
          <a:lstStyle>
            <a:lvl1pPr>
              <a:defRPr sz="12200"/>
            </a:lvl1pPr>
            <a:lvl2pPr>
              <a:defRPr sz="10200"/>
            </a:lvl2pPr>
            <a:lvl3pPr>
              <a:defRPr sz="9100"/>
            </a:lvl3pPr>
            <a:lvl4pPr>
              <a:defRPr sz="8100"/>
            </a:lvl4pPr>
            <a:lvl5pPr>
              <a:defRPr sz="8100"/>
            </a:lvl5pPr>
            <a:lvl6pPr>
              <a:defRPr sz="8100"/>
            </a:lvl6pPr>
            <a:lvl7pPr>
              <a:defRPr sz="8100"/>
            </a:lvl7pPr>
            <a:lvl8pPr>
              <a:defRPr sz="8100"/>
            </a:lvl8pPr>
            <a:lvl9pPr>
              <a:defRPr sz="8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7" name="Date Placeholder 6"/>
          <p:cNvSpPr>
            <a:spLocks noGrp="1"/>
          </p:cNvSpPr>
          <p:nvPr>
            <p:ph type="dt" sz="half" idx="10"/>
          </p:nvPr>
        </p:nvSpPr>
        <p:spPr/>
        <p:txBody>
          <a:bodyPr/>
          <a:lstStyle/>
          <a:p>
            <a:fld id="{2B12B06D-4C5B-8D4F-955F-7DF9BA801E4E}"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10025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Date Placeholder 2"/>
          <p:cNvSpPr>
            <a:spLocks noGrp="1"/>
          </p:cNvSpPr>
          <p:nvPr>
            <p:ph type="dt" sz="half" idx="10"/>
          </p:nvPr>
        </p:nvSpPr>
        <p:spPr/>
        <p:txBody>
          <a:bodyPr/>
          <a:lstStyle/>
          <a:p>
            <a:fld id="{2B12B06D-4C5B-8D4F-955F-7DF9BA801E4E}"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83935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2B06D-4C5B-8D4F-955F-7DF9BA801E4E}"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89097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599" y="1040495"/>
            <a:ext cx="15282335" cy="4428166"/>
          </a:xfrm>
        </p:spPr>
        <p:txBody>
          <a:bodyPr anchor="b"/>
          <a:lstStyle>
            <a:lvl1pPr algn="l">
              <a:defRPr sz="10200" b="1"/>
            </a:lvl1pPr>
          </a:lstStyle>
          <a:p>
            <a:r>
              <a:rPr lang="hu-HU"/>
              <a:t>Click to edit Master title style</a:t>
            </a:r>
            <a:endParaRPr lang="en-US"/>
          </a:p>
        </p:txBody>
      </p:sp>
      <p:sp>
        <p:nvSpPr>
          <p:cNvPr id="3" name="Content Placeholder 2"/>
          <p:cNvSpPr>
            <a:spLocks noGrp="1"/>
          </p:cNvSpPr>
          <p:nvPr>
            <p:ph idx="1"/>
          </p:nvPr>
        </p:nvSpPr>
        <p:spPr>
          <a:xfrm>
            <a:off x="18161378" y="1040503"/>
            <a:ext cx="25967868" cy="22304155"/>
          </a:xfrm>
        </p:spPr>
        <p:txBody>
          <a:bodyPr/>
          <a:lstStyle>
            <a:lvl1pPr>
              <a:defRPr sz="16300"/>
            </a:lvl1pPr>
            <a:lvl2pPr>
              <a:defRPr sz="14200"/>
            </a:lvl2pPr>
            <a:lvl3pPr>
              <a:defRPr sz="12200"/>
            </a:lvl3pPr>
            <a:lvl4pPr>
              <a:defRPr sz="10200"/>
            </a:lvl4pPr>
            <a:lvl5pPr>
              <a:defRPr sz="10200"/>
            </a:lvl5pPr>
            <a:lvl6pPr>
              <a:defRPr sz="10200"/>
            </a:lvl6pPr>
            <a:lvl7pPr>
              <a:defRPr sz="10200"/>
            </a:lvl7pPr>
            <a:lvl8pPr>
              <a:defRPr sz="10200"/>
            </a:lvl8pPr>
            <a:lvl9pPr>
              <a:defRPr sz="102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Text Placeholder 3"/>
          <p:cNvSpPr>
            <a:spLocks noGrp="1"/>
          </p:cNvSpPr>
          <p:nvPr>
            <p:ph type="body" sz="half" idx="2"/>
          </p:nvPr>
        </p:nvSpPr>
        <p:spPr>
          <a:xfrm>
            <a:off x="2322599" y="5468669"/>
            <a:ext cx="15282335" cy="17875989"/>
          </a:xfrm>
        </p:spPr>
        <p:txBody>
          <a:bodyPr/>
          <a:lstStyle>
            <a:lvl1pPr marL="0" indent="0">
              <a:buNone/>
              <a:defRPr sz="7100"/>
            </a:lvl1pPr>
            <a:lvl2pPr marL="2322713" indent="0">
              <a:buNone/>
              <a:defRPr sz="6100"/>
            </a:lvl2pPr>
            <a:lvl3pPr marL="4645426" indent="0">
              <a:buNone/>
              <a:defRPr sz="5100"/>
            </a:lvl3pPr>
            <a:lvl4pPr marL="6968139" indent="0">
              <a:buNone/>
              <a:defRPr sz="4600"/>
            </a:lvl4pPr>
            <a:lvl5pPr marL="9290853" indent="0">
              <a:buNone/>
              <a:defRPr sz="4600"/>
            </a:lvl5pPr>
            <a:lvl6pPr marL="11613566" indent="0">
              <a:buNone/>
              <a:defRPr sz="4600"/>
            </a:lvl6pPr>
            <a:lvl7pPr marL="13936279" indent="0">
              <a:buNone/>
              <a:defRPr sz="4600"/>
            </a:lvl7pPr>
            <a:lvl8pPr marL="16258992" indent="0">
              <a:buNone/>
              <a:defRPr sz="4600"/>
            </a:lvl8pPr>
            <a:lvl9pPr marL="18581705" indent="0">
              <a:buNone/>
              <a:defRPr sz="4600"/>
            </a:lvl9pPr>
          </a:lstStyle>
          <a:p>
            <a:pPr lvl="0"/>
            <a:r>
              <a:rPr lang="hu-HU"/>
              <a:t>Click to edit Master text styles</a:t>
            </a:r>
          </a:p>
        </p:txBody>
      </p:sp>
      <p:sp>
        <p:nvSpPr>
          <p:cNvPr id="5" name="Date Placeholder 4"/>
          <p:cNvSpPr>
            <a:spLocks noGrp="1"/>
          </p:cNvSpPr>
          <p:nvPr>
            <p:ph type="dt" sz="half" idx="10"/>
          </p:nvPr>
        </p:nvSpPr>
        <p:spPr/>
        <p:txBody>
          <a:bodyPr/>
          <a:lstStyle/>
          <a:p>
            <a:fld id="{2B12B06D-4C5B-8D4F-955F-7DF9BA801E4E}"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87943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04885" y="18293397"/>
            <a:ext cx="27871103" cy="2159642"/>
          </a:xfrm>
        </p:spPr>
        <p:txBody>
          <a:bodyPr anchor="b"/>
          <a:lstStyle>
            <a:lvl1pPr algn="l">
              <a:defRPr sz="10200" b="1"/>
            </a:lvl1pPr>
          </a:lstStyle>
          <a:p>
            <a:r>
              <a:rPr lang="hu-HU"/>
              <a:t>Click to edit Master title style</a:t>
            </a:r>
            <a:endParaRPr lang="en-US"/>
          </a:p>
        </p:txBody>
      </p:sp>
      <p:sp>
        <p:nvSpPr>
          <p:cNvPr id="3" name="Picture Placeholder 2"/>
          <p:cNvSpPr>
            <a:spLocks noGrp="1"/>
          </p:cNvSpPr>
          <p:nvPr>
            <p:ph type="pic" idx="1"/>
          </p:nvPr>
        </p:nvSpPr>
        <p:spPr>
          <a:xfrm>
            <a:off x="9104885" y="2335069"/>
            <a:ext cx="27871103" cy="15680055"/>
          </a:xfrm>
        </p:spPr>
        <p:txBody>
          <a:bodyPr/>
          <a:lstStyle>
            <a:lvl1pPr marL="0" indent="0">
              <a:buNone/>
              <a:defRPr sz="16300"/>
            </a:lvl1pPr>
            <a:lvl2pPr marL="2322713" indent="0">
              <a:buNone/>
              <a:defRPr sz="14200"/>
            </a:lvl2pPr>
            <a:lvl3pPr marL="4645426" indent="0">
              <a:buNone/>
              <a:defRPr sz="12200"/>
            </a:lvl3pPr>
            <a:lvl4pPr marL="6968139" indent="0">
              <a:buNone/>
              <a:defRPr sz="10200"/>
            </a:lvl4pPr>
            <a:lvl5pPr marL="9290853" indent="0">
              <a:buNone/>
              <a:defRPr sz="10200"/>
            </a:lvl5pPr>
            <a:lvl6pPr marL="11613566" indent="0">
              <a:buNone/>
              <a:defRPr sz="10200"/>
            </a:lvl6pPr>
            <a:lvl7pPr marL="13936279" indent="0">
              <a:buNone/>
              <a:defRPr sz="10200"/>
            </a:lvl7pPr>
            <a:lvl8pPr marL="16258992" indent="0">
              <a:buNone/>
              <a:defRPr sz="10200"/>
            </a:lvl8pPr>
            <a:lvl9pPr marL="18581705" indent="0">
              <a:buNone/>
              <a:defRPr sz="10200"/>
            </a:lvl9pPr>
          </a:lstStyle>
          <a:p>
            <a:endParaRPr lang="en-US"/>
          </a:p>
        </p:txBody>
      </p:sp>
      <p:sp>
        <p:nvSpPr>
          <p:cNvPr id="4" name="Text Placeholder 3"/>
          <p:cNvSpPr>
            <a:spLocks noGrp="1"/>
          </p:cNvSpPr>
          <p:nvPr>
            <p:ph type="body" sz="half" idx="2"/>
          </p:nvPr>
        </p:nvSpPr>
        <p:spPr>
          <a:xfrm>
            <a:off x="9104885" y="20453037"/>
            <a:ext cx="27871103" cy="3067048"/>
          </a:xfrm>
        </p:spPr>
        <p:txBody>
          <a:bodyPr/>
          <a:lstStyle>
            <a:lvl1pPr marL="0" indent="0">
              <a:buNone/>
              <a:defRPr sz="7100"/>
            </a:lvl1pPr>
            <a:lvl2pPr marL="2322713" indent="0">
              <a:buNone/>
              <a:defRPr sz="6100"/>
            </a:lvl2pPr>
            <a:lvl3pPr marL="4645426" indent="0">
              <a:buNone/>
              <a:defRPr sz="5100"/>
            </a:lvl3pPr>
            <a:lvl4pPr marL="6968139" indent="0">
              <a:buNone/>
              <a:defRPr sz="4600"/>
            </a:lvl4pPr>
            <a:lvl5pPr marL="9290853" indent="0">
              <a:buNone/>
              <a:defRPr sz="4600"/>
            </a:lvl5pPr>
            <a:lvl6pPr marL="11613566" indent="0">
              <a:buNone/>
              <a:defRPr sz="4600"/>
            </a:lvl6pPr>
            <a:lvl7pPr marL="13936279" indent="0">
              <a:buNone/>
              <a:defRPr sz="4600"/>
            </a:lvl7pPr>
            <a:lvl8pPr marL="16258992" indent="0">
              <a:buNone/>
              <a:defRPr sz="4600"/>
            </a:lvl8pPr>
            <a:lvl9pPr marL="18581705" indent="0">
              <a:buNone/>
              <a:defRPr sz="4600"/>
            </a:lvl9pPr>
          </a:lstStyle>
          <a:p>
            <a:pPr lvl="0"/>
            <a:r>
              <a:rPr lang="hu-HU"/>
              <a:t>Click to edit Master text styles</a:t>
            </a:r>
          </a:p>
        </p:txBody>
      </p:sp>
      <p:sp>
        <p:nvSpPr>
          <p:cNvPr id="5" name="Date Placeholder 4"/>
          <p:cNvSpPr>
            <a:spLocks noGrp="1"/>
          </p:cNvSpPr>
          <p:nvPr>
            <p:ph type="dt" sz="half" idx="10"/>
          </p:nvPr>
        </p:nvSpPr>
        <p:spPr/>
        <p:txBody>
          <a:bodyPr/>
          <a:lstStyle/>
          <a:p>
            <a:fld id="{2B12B06D-4C5B-8D4F-955F-7DF9BA801E4E}"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239487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2592" y="1046551"/>
            <a:ext cx="41806654" cy="4355571"/>
          </a:xfrm>
          <a:prstGeom prst="rect">
            <a:avLst/>
          </a:prstGeom>
        </p:spPr>
        <p:txBody>
          <a:bodyPr vert="horz" lIns="464543" tIns="232271" rIns="464543" bIns="232271" rtlCol="0" anchor="ctr">
            <a:normAutofit/>
          </a:bodyPr>
          <a:lstStyle/>
          <a:p>
            <a:r>
              <a:rPr lang="hu-HU"/>
              <a:t>Click to edit Master title style</a:t>
            </a:r>
            <a:endParaRPr lang="en-US"/>
          </a:p>
        </p:txBody>
      </p:sp>
      <p:sp>
        <p:nvSpPr>
          <p:cNvPr id="3" name="Text Placeholder 2"/>
          <p:cNvSpPr>
            <a:spLocks noGrp="1"/>
          </p:cNvSpPr>
          <p:nvPr>
            <p:ph type="body" idx="1"/>
          </p:nvPr>
        </p:nvSpPr>
        <p:spPr>
          <a:xfrm>
            <a:off x="2322592" y="6097804"/>
            <a:ext cx="41806654" cy="17246851"/>
          </a:xfrm>
          <a:prstGeom prst="rect">
            <a:avLst/>
          </a:prstGeom>
        </p:spPr>
        <p:txBody>
          <a:bodyPr vert="horz" lIns="464543" tIns="232271" rIns="464543" bIns="232271" rtlCol="0">
            <a:normAutofit/>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2"/>
          </p:nvPr>
        </p:nvSpPr>
        <p:spPr>
          <a:xfrm>
            <a:off x="2322592" y="24221816"/>
            <a:ext cx="10838762" cy="1391364"/>
          </a:xfrm>
          <a:prstGeom prst="rect">
            <a:avLst/>
          </a:prstGeom>
        </p:spPr>
        <p:txBody>
          <a:bodyPr vert="horz" lIns="464543" tIns="232271" rIns="464543" bIns="232271" rtlCol="0" anchor="ctr"/>
          <a:lstStyle>
            <a:lvl1pPr algn="l">
              <a:defRPr sz="6100">
                <a:solidFill>
                  <a:schemeClr val="tx1">
                    <a:tint val="75000"/>
                  </a:schemeClr>
                </a:solidFill>
              </a:defRPr>
            </a:lvl1pPr>
          </a:lstStyle>
          <a:p>
            <a:fld id="{2B12B06D-4C5B-8D4F-955F-7DF9BA801E4E}" type="datetimeFigureOut">
              <a:rPr lang="en-US" smtClean="0"/>
              <a:t>5/26/2026</a:t>
            </a:fld>
            <a:endParaRPr lang="en-US"/>
          </a:p>
        </p:txBody>
      </p:sp>
      <p:sp>
        <p:nvSpPr>
          <p:cNvPr id="5" name="Footer Placeholder 4"/>
          <p:cNvSpPr>
            <a:spLocks noGrp="1"/>
          </p:cNvSpPr>
          <p:nvPr>
            <p:ph type="ftr" sz="quarter" idx="3"/>
          </p:nvPr>
        </p:nvSpPr>
        <p:spPr>
          <a:xfrm>
            <a:off x="15871045" y="24221816"/>
            <a:ext cx="14709749" cy="1391364"/>
          </a:xfrm>
          <a:prstGeom prst="rect">
            <a:avLst/>
          </a:prstGeom>
        </p:spPr>
        <p:txBody>
          <a:bodyPr vert="horz" lIns="464543" tIns="232271" rIns="464543" bIns="232271" rtlCol="0" anchor="ctr"/>
          <a:lstStyle>
            <a:lvl1pPr algn="ctr">
              <a:defRPr sz="6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290484" y="24221816"/>
            <a:ext cx="10838762" cy="1391364"/>
          </a:xfrm>
          <a:prstGeom prst="rect">
            <a:avLst/>
          </a:prstGeom>
        </p:spPr>
        <p:txBody>
          <a:bodyPr vert="horz" lIns="464543" tIns="232271" rIns="464543" bIns="232271" rtlCol="0" anchor="ctr"/>
          <a:lstStyle>
            <a:lvl1pPr algn="r">
              <a:defRPr sz="6100">
                <a:solidFill>
                  <a:schemeClr val="tx1">
                    <a:tint val="75000"/>
                  </a:schemeClr>
                </a:solidFill>
              </a:defRPr>
            </a:lvl1pPr>
          </a:lstStyle>
          <a:p>
            <a:fld id="{4CEA1CF5-0286-7A40-879A-48313EDD3777}" type="slidenum">
              <a:rPr lang="en-US" smtClean="0"/>
              <a:t>‹#›</a:t>
            </a:fld>
            <a:endParaRPr lang="en-US"/>
          </a:p>
        </p:txBody>
      </p:sp>
    </p:spTree>
    <p:extLst>
      <p:ext uri="{BB962C8B-B14F-4D97-AF65-F5344CB8AC3E}">
        <p14:creationId xmlns:p14="http://schemas.microsoft.com/office/powerpoint/2010/main" val="180759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22713" rtl="0" eaLnBrk="1" latinLnBrk="0" hangingPunct="1">
        <a:spcBef>
          <a:spcPct val="0"/>
        </a:spcBef>
        <a:buNone/>
        <a:defRPr sz="22400" kern="1200">
          <a:solidFill>
            <a:schemeClr val="tx1"/>
          </a:solidFill>
          <a:latin typeface="+mj-lt"/>
          <a:ea typeface="+mj-ea"/>
          <a:cs typeface="+mj-cs"/>
        </a:defRPr>
      </a:lvl1pPr>
    </p:titleStyle>
    <p:bodyStyle>
      <a:lvl1pPr marL="1742035" indent="-1742035" algn="l" defTabSz="2322713" rtl="0" eaLnBrk="1" latinLnBrk="0" hangingPunct="1">
        <a:spcBef>
          <a:spcPct val="20000"/>
        </a:spcBef>
        <a:buFont typeface="Arial"/>
        <a:buChar char="•"/>
        <a:defRPr sz="16300" kern="1200">
          <a:solidFill>
            <a:schemeClr val="tx1"/>
          </a:solidFill>
          <a:latin typeface="+mn-lt"/>
          <a:ea typeface="+mn-ea"/>
          <a:cs typeface="+mn-cs"/>
        </a:defRPr>
      </a:lvl1pPr>
      <a:lvl2pPr marL="3774409" indent="-1451696" algn="l" defTabSz="2322713" rtl="0" eaLnBrk="1" latinLnBrk="0" hangingPunct="1">
        <a:spcBef>
          <a:spcPct val="20000"/>
        </a:spcBef>
        <a:buFont typeface="Arial"/>
        <a:buChar char="–"/>
        <a:defRPr sz="14200" kern="1200">
          <a:solidFill>
            <a:schemeClr val="tx1"/>
          </a:solidFill>
          <a:latin typeface="+mn-lt"/>
          <a:ea typeface="+mn-ea"/>
          <a:cs typeface="+mn-cs"/>
        </a:defRPr>
      </a:lvl2pPr>
      <a:lvl3pPr marL="5806783" indent="-1161357" algn="l" defTabSz="2322713" rtl="0" eaLnBrk="1" latinLnBrk="0" hangingPunct="1">
        <a:spcBef>
          <a:spcPct val="20000"/>
        </a:spcBef>
        <a:buFont typeface="Arial"/>
        <a:buChar char="•"/>
        <a:defRPr sz="12200" kern="1200">
          <a:solidFill>
            <a:schemeClr val="tx1"/>
          </a:solidFill>
          <a:latin typeface="+mn-lt"/>
          <a:ea typeface="+mn-ea"/>
          <a:cs typeface="+mn-cs"/>
        </a:defRPr>
      </a:lvl3pPr>
      <a:lvl4pPr marL="8129496" indent="-1161357" algn="l" defTabSz="2322713" rtl="0" eaLnBrk="1" latinLnBrk="0" hangingPunct="1">
        <a:spcBef>
          <a:spcPct val="20000"/>
        </a:spcBef>
        <a:buFont typeface="Arial"/>
        <a:buChar char="–"/>
        <a:defRPr sz="10200" kern="1200">
          <a:solidFill>
            <a:schemeClr val="tx1"/>
          </a:solidFill>
          <a:latin typeface="+mn-lt"/>
          <a:ea typeface="+mn-ea"/>
          <a:cs typeface="+mn-cs"/>
        </a:defRPr>
      </a:lvl4pPr>
      <a:lvl5pPr marL="10452209" indent="-1161357" algn="l" defTabSz="2322713" rtl="0" eaLnBrk="1" latinLnBrk="0" hangingPunct="1">
        <a:spcBef>
          <a:spcPct val="20000"/>
        </a:spcBef>
        <a:buFont typeface="Arial"/>
        <a:buChar char="»"/>
        <a:defRPr sz="10200" kern="1200">
          <a:solidFill>
            <a:schemeClr val="tx1"/>
          </a:solidFill>
          <a:latin typeface="+mn-lt"/>
          <a:ea typeface="+mn-ea"/>
          <a:cs typeface="+mn-cs"/>
        </a:defRPr>
      </a:lvl5pPr>
      <a:lvl6pPr marL="12774922" indent="-1161357" algn="l" defTabSz="2322713" rtl="0" eaLnBrk="1" latinLnBrk="0" hangingPunct="1">
        <a:spcBef>
          <a:spcPct val="20000"/>
        </a:spcBef>
        <a:buFont typeface="Arial"/>
        <a:buChar char="•"/>
        <a:defRPr sz="10200" kern="1200">
          <a:solidFill>
            <a:schemeClr val="tx1"/>
          </a:solidFill>
          <a:latin typeface="+mn-lt"/>
          <a:ea typeface="+mn-ea"/>
          <a:cs typeface="+mn-cs"/>
        </a:defRPr>
      </a:lvl6pPr>
      <a:lvl7pPr marL="15097636" indent="-1161357" algn="l" defTabSz="2322713" rtl="0" eaLnBrk="1" latinLnBrk="0" hangingPunct="1">
        <a:spcBef>
          <a:spcPct val="20000"/>
        </a:spcBef>
        <a:buFont typeface="Arial"/>
        <a:buChar char="•"/>
        <a:defRPr sz="10200" kern="1200">
          <a:solidFill>
            <a:schemeClr val="tx1"/>
          </a:solidFill>
          <a:latin typeface="+mn-lt"/>
          <a:ea typeface="+mn-ea"/>
          <a:cs typeface="+mn-cs"/>
        </a:defRPr>
      </a:lvl7pPr>
      <a:lvl8pPr marL="17420349" indent="-1161357" algn="l" defTabSz="2322713" rtl="0" eaLnBrk="1" latinLnBrk="0" hangingPunct="1">
        <a:spcBef>
          <a:spcPct val="20000"/>
        </a:spcBef>
        <a:buFont typeface="Arial"/>
        <a:buChar char="•"/>
        <a:defRPr sz="10200" kern="1200">
          <a:solidFill>
            <a:schemeClr val="tx1"/>
          </a:solidFill>
          <a:latin typeface="+mn-lt"/>
          <a:ea typeface="+mn-ea"/>
          <a:cs typeface="+mn-cs"/>
        </a:defRPr>
      </a:lvl8pPr>
      <a:lvl9pPr marL="19743062" indent="-1161357" algn="l" defTabSz="2322713" rtl="0" eaLnBrk="1" latinLnBrk="0" hangingPunct="1">
        <a:spcBef>
          <a:spcPct val="20000"/>
        </a:spcBef>
        <a:buFont typeface="Arial"/>
        <a:buChar char="•"/>
        <a:defRPr sz="10200" kern="1200">
          <a:solidFill>
            <a:schemeClr val="tx1"/>
          </a:solidFill>
          <a:latin typeface="+mn-lt"/>
          <a:ea typeface="+mn-ea"/>
          <a:cs typeface="+mn-cs"/>
        </a:defRPr>
      </a:lvl9pPr>
    </p:bodyStyle>
    <p:otherStyle>
      <a:defPPr>
        <a:defRPr lang="en-US"/>
      </a:defPPr>
      <a:lvl1pPr marL="0" algn="l" defTabSz="2322713" rtl="0" eaLnBrk="1" latinLnBrk="0" hangingPunct="1">
        <a:defRPr sz="9100" kern="1200">
          <a:solidFill>
            <a:schemeClr val="tx1"/>
          </a:solidFill>
          <a:latin typeface="+mn-lt"/>
          <a:ea typeface="+mn-ea"/>
          <a:cs typeface="+mn-cs"/>
        </a:defRPr>
      </a:lvl1pPr>
      <a:lvl2pPr marL="2322713" algn="l" defTabSz="2322713" rtl="0" eaLnBrk="1" latinLnBrk="0" hangingPunct="1">
        <a:defRPr sz="9100" kern="1200">
          <a:solidFill>
            <a:schemeClr val="tx1"/>
          </a:solidFill>
          <a:latin typeface="+mn-lt"/>
          <a:ea typeface="+mn-ea"/>
          <a:cs typeface="+mn-cs"/>
        </a:defRPr>
      </a:lvl2pPr>
      <a:lvl3pPr marL="4645426" algn="l" defTabSz="2322713" rtl="0" eaLnBrk="1" latinLnBrk="0" hangingPunct="1">
        <a:defRPr sz="9100" kern="1200">
          <a:solidFill>
            <a:schemeClr val="tx1"/>
          </a:solidFill>
          <a:latin typeface="+mn-lt"/>
          <a:ea typeface="+mn-ea"/>
          <a:cs typeface="+mn-cs"/>
        </a:defRPr>
      </a:lvl3pPr>
      <a:lvl4pPr marL="6968139" algn="l" defTabSz="2322713" rtl="0" eaLnBrk="1" latinLnBrk="0" hangingPunct="1">
        <a:defRPr sz="9100" kern="1200">
          <a:solidFill>
            <a:schemeClr val="tx1"/>
          </a:solidFill>
          <a:latin typeface="+mn-lt"/>
          <a:ea typeface="+mn-ea"/>
          <a:cs typeface="+mn-cs"/>
        </a:defRPr>
      </a:lvl4pPr>
      <a:lvl5pPr marL="9290853" algn="l" defTabSz="2322713" rtl="0" eaLnBrk="1" latinLnBrk="0" hangingPunct="1">
        <a:defRPr sz="9100" kern="1200">
          <a:solidFill>
            <a:schemeClr val="tx1"/>
          </a:solidFill>
          <a:latin typeface="+mn-lt"/>
          <a:ea typeface="+mn-ea"/>
          <a:cs typeface="+mn-cs"/>
        </a:defRPr>
      </a:lvl5pPr>
      <a:lvl6pPr marL="11613566" algn="l" defTabSz="2322713" rtl="0" eaLnBrk="1" latinLnBrk="0" hangingPunct="1">
        <a:defRPr sz="9100" kern="1200">
          <a:solidFill>
            <a:schemeClr val="tx1"/>
          </a:solidFill>
          <a:latin typeface="+mn-lt"/>
          <a:ea typeface="+mn-ea"/>
          <a:cs typeface="+mn-cs"/>
        </a:defRPr>
      </a:lvl6pPr>
      <a:lvl7pPr marL="13936279" algn="l" defTabSz="2322713" rtl="0" eaLnBrk="1" latinLnBrk="0" hangingPunct="1">
        <a:defRPr sz="9100" kern="1200">
          <a:solidFill>
            <a:schemeClr val="tx1"/>
          </a:solidFill>
          <a:latin typeface="+mn-lt"/>
          <a:ea typeface="+mn-ea"/>
          <a:cs typeface="+mn-cs"/>
        </a:defRPr>
      </a:lvl7pPr>
      <a:lvl8pPr marL="16258992" algn="l" defTabSz="2322713" rtl="0" eaLnBrk="1" latinLnBrk="0" hangingPunct="1">
        <a:defRPr sz="9100" kern="1200">
          <a:solidFill>
            <a:schemeClr val="tx1"/>
          </a:solidFill>
          <a:latin typeface="+mn-lt"/>
          <a:ea typeface="+mn-ea"/>
          <a:cs typeface="+mn-cs"/>
        </a:defRPr>
      </a:lvl8pPr>
      <a:lvl9pPr marL="18581705" algn="l" defTabSz="2322713"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Excel_Worksheet1.xlsx"/><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 y="0"/>
            <a:ext cx="46451838" cy="26133425"/>
          </a:xfrm>
          <a:prstGeom prst="rect">
            <a:avLst/>
          </a:prstGeom>
        </p:spPr>
      </p:pic>
      <p:pic>
        <p:nvPicPr>
          <p:cNvPr id="5" name="Picture 4"/>
          <p:cNvPicPr>
            <a:picLocks noChangeAspect="1"/>
          </p:cNvPicPr>
          <p:nvPr/>
        </p:nvPicPr>
        <p:blipFill>
          <a:blip r:embed="rId3"/>
          <a:srcRect/>
          <a:stretch/>
        </p:blipFill>
        <p:spPr>
          <a:xfrm>
            <a:off x="7910" y="2"/>
            <a:ext cx="46436017" cy="5339332"/>
          </a:xfrm>
          <a:prstGeom prst="rect">
            <a:avLst/>
          </a:prstGeom>
        </p:spPr>
      </p:pic>
      <p:sp>
        <p:nvSpPr>
          <p:cNvPr id="7" name="TextBox 6"/>
          <p:cNvSpPr txBox="1"/>
          <p:nvPr/>
        </p:nvSpPr>
        <p:spPr>
          <a:xfrm>
            <a:off x="4608320" y="7596752"/>
            <a:ext cx="33515126" cy="6624610"/>
          </a:xfrm>
          <a:prstGeom prst="rect">
            <a:avLst/>
          </a:prstGeom>
          <a:noFill/>
        </p:spPr>
        <p:txBody>
          <a:bodyPr wrap="square" lIns="464543" tIns="232271" rIns="464543" bIns="232271" rtlCol="0">
            <a:spAutoFit/>
          </a:bodyPr>
          <a:lstStyle/>
          <a:p>
            <a:r>
              <a:rPr lang="hu-HU" sz="10000" b="1" dirty="0">
                <a:latin typeface="Times New Roman" panose="02020603050405020304" pitchFamily="18" charset="0"/>
                <a:cs typeface="Times New Roman" panose="02020603050405020304" pitchFamily="18" charset="0"/>
              </a:rPr>
              <a:t>EFOP_Plusz-5.2.1-23-2024-00001</a:t>
            </a:r>
          </a:p>
          <a:p>
            <a:r>
              <a:rPr lang="hu-HU" sz="15000" b="1" dirty="0">
                <a:latin typeface="Times New Roman" panose="02020603050405020304" pitchFamily="18" charset="0"/>
                <a:cs typeface="Times New Roman" panose="02020603050405020304" pitchFamily="18" charset="0"/>
              </a:rPr>
              <a:t>Mentálhigiénés Kísérő Intézkedések programrész (MKI)</a:t>
            </a:r>
            <a:endParaRPr lang="en-US" sz="15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485427" y="23289718"/>
            <a:ext cx="18480081" cy="2500404"/>
          </a:xfrm>
          <a:prstGeom prst="rect">
            <a:avLst/>
          </a:prstGeom>
          <a:noFill/>
        </p:spPr>
        <p:txBody>
          <a:bodyPr wrap="square" lIns="464543" tIns="232271" rIns="464543" bIns="232271" rtlCol="0">
            <a:spAutoFit/>
          </a:bodyPr>
          <a:lstStyle/>
          <a:p>
            <a:r>
              <a:rPr lang="hu-HU" sz="6600" dirty="0">
                <a:latin typeface="Times New Roman" panose="02020603050405020304" pitchFamily="18" charset="0"/>
                <a:cs typeface="Times New Roman" panose="02020603050405020304" pitchFamily="18" charset="0"/>
              </a:rPr>
              <a:t>Varsányi Nóra</a:t>
            </a:r>
          </a:p>
          <a:p>
            <a:r>
              <a:rPr lang="hu-HU" sz="6600" dirty="0">
                <a:latin typeface="Times New Roman" panose="02020603050405020304" pitchFamily="18" charset="0"/>
                <a:cs typeface="Times New Roman" panose="02020603050405020304" pitchFamily="18" charset="0"/>
              </a:rPr>
              <a:t>Hajléktalanokért Közalapítvány, Projektiroda</a:t>
            </a:r>
            <a:endParaRPr lang="en-US" sz="66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rcRect/>
          <a:stretch/>
        </p:blipFill>
        <p:spPr>
          <a:xfrm>
            <a:off x="37417248" y="21683925"/>
            <a:ext cx="6409675" cy="4106197"/>
          </a:xfrm>
          <a:prstGeom prst="rect">
            <a:avLst/>
          </a:prstGeom>
        </p:spPr>
      </p:pic>
      <p:sp>
        <p:nvSpPr>
          <p:cNvPr id="11" name="TextBox 10"/>
          <p:cNvSpPr txBox="1"/>
          <p:nvPr/>
        </p:nvSpPr>
        <p:spPr>
          <a:xfrm>
            <a:off x="4485429" y="17762455"/>
            <a:ext cx="23410248" cy="3269845"/>
          </a:xfrm>
          <a:prstGeom prst="rect">
            <a:avLst/>
          </a:prstGeom>
          <a:noFill/>
        </p:spPr>
        <p:txBody>
          <a:bodyPr wrap="square" lIns="464543" tIns="232271" rIns="464543" bIns="232271" rtlCol="0">
            <a:spAutoFit/>
          </a:bodyPr>
          <a:lstStyle/>
          <a:p>
            <a:r>
              <a:rPr lang="hu-HU" dirty="0">
                <a:latin typeface="Times New Roman" panose="02020603050405020304" pitchFamily="18" charset="0"/>
                <a:cs typeface="Times New Roman" panose="02020603050405020304" pitchFamily="18" charset="0"/>
              </a:rPr>
              <a:t>Tájékoztatás az MKI, II ütem nyílt pályázati felhívásának tartalmi elemeiről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79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51712" y="4467943"/>
            <a:ext cx="19354927" cy="19328793"/>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Funkciója, alkalmazása</a:t>
            </a:r>
            <a:endParaRPr lang="it-IT" sz="5400" b="1" dirty="0">
              <a:solidFill>
                <a:srgbClr val="003399"/>
              </a:solidFill>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 jelenléti ív kitöltése / vezetése mind az egyéni, mind pedig a csoportos kezelésbevételek esetén szükséges. </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Ha az adott rendelési alkalmon több, mint 8 ügyfél jelenik meg, akkor ugyanazon fejlécadatokkal újabb jelenléti ívet nyit a szakember.</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 kezelésbevételt nyújtó szakember az Egyéni lapon manuálisan generált azonosítók szerint vezeti fel a megjelenőket, akik aláírásukkal igazolják jelenlétüket.</a:t>
            </a:r>
          </a:p>
          <a:p>
            <a:pPr algn="just">
              <a:lnSpc>
                <a:spcPct val="120000"/>
              </a:lnSpc>
            </a:pPr>
            <a:r>
              <a:rPr lang="hu-HU" sz="5400" dirty="0">
                <a:latin typeface="Times New Roman" panose="02020603050405020304" pitchFamily="18" charset="0"/>
                <a:cs typeface="Times New Roman" panose="02020603050405020304" pitchFamily="18" charset="0"/>
              </a:rPr>
              <a:t>A szakember saját aláírásával zárja az adatlapot.</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 Programfelelősök a Projektiroda felé havi rendszerességgel küldik meg a dokumentum eredeti példányait, amelyeket a Projektiroda őriz a továbbiakban.</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42401" y="1643727"/>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Jelenléti ív</a:t>
            </a:r>
            <a:endParaRPr lang="en-US" b="1" dirty="0">
              <a:latin typeface="Times New Roman" panose="02020603050405020304" pitchFamily="18" charset="0"/>
              <a:cs typeface="Times New Roman" panose="02020603050405020304" pitchFamily="18" charset="0"/>
            </a:endParaRPr>
          </a:p>
        </p:txBody>
      </p:sp>
      <p:pic>
        <p:nvPicPr>
          <p:cNvPr id="2" name="Kép 1">
            <a:extLst>
              <a:ext uri="{FF2B5EF4-FFF2-40B4-BE49-F238E27FC236}">
                <a16:creationId xmlns:a16="http://schemas.microsoft.com/office/drawing/2014/main" id="{584F1A61-9873-4CFF-9497-37466012B9AB}"/>
              </a:ext>
            </a:extLst>
          </p:cNvPr>
          <p:cNvPicPr>
            <a:picLocks noChangeAspect="1"/>
          </p:cNvPicPr>
          <p:nvPr/>
        </p:nvPicPr>
        <p:blipFill>
          <a:blip r:embed="rId2"/>
          <a:stretch>
            <a:fillRect/>
          </a:stretch>
        </p:blipFill>
        <p:spPr>
          <a:xfrm>
            <a:off x="5020932" y="4462438"/>
            <a:ext cx="13571085" cy="19088997"/>
          </a:xfrm>
          <a:prstGeom prst="rect">
            <a:avLst/>
          </a:prstGeom>
        </p:spPr>
      </p:pic>
    </p:spTree>
    <p:extLst>
      <p:ext uri="{BB962C8B-B14F-4D97-AF65-F5344CB8AC3E}">
        <p14:creationId xmlns:p14="http://schemas.microsoft.com/office/powerpoint/2010/main" val="404821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37046" y="6609505"/>
            <a:ext cx="19354927" cy="14342813"/>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Adatszolgáltatási sablonok táblatartalma:</a:t>
            </a:r>
          </a:p>
          <a:p>
            <a:pPr algn="just">
              <a:lnSpc>
                <a:spcPct val="120000"/>
              </a:lnSpc>
            </a:pPr>
            <a:endParaRPr lang="it-IT" sz="5400" b="1" dirty="0">
              <a:solidFill>
                <a:srgbClr val="003399"/>
              </a:solidFill>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Fő tevékenységek:</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Vizsgálat, szűrés</a:t>
            </a: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Diagnózis állítás (Egészségügyi szakember: orvos)</a:t>
            </a: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Irányítás</a:t>
            </a: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Beavatkozás</a:t>
            </a: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Egyéni terápia (Egészségügyi szakember: orvos, pszichológus)</a:t>
            </a: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Szakvélemény kiadása (hivatalos szakvélemény kiadására jogosult szakember: orvos)</a:t>
            </a:r>
          </a:p>
          <a:p>
            <a:pPr marL="685800" indent="-685800" algn="just">
              <a:lnSpc>
                <a:spcPct val="120000"/>
              </a:lnSpc>
              <a:buFontTx/>
              <a:buChar char="-"/>
            </a:pPr>
            <a:r>
              <a:rPr lang="hu-HU" sz="5400" dirty="0">
                <a:latin typeface="Times New Roman" panose="02020603050405020304" pitchFamily="18" charset="0"/>
                <a:cs typeface="Times New Roman" panose="02020603050405020304" pitchFamily="18" charset="0"/>
              </a:rPr>
              <a:t>Javaslatok véleményezések</a:t>
            </a:r>
          </a:p>
          <a:p>
            <a:pPr marL="685800" indent="-685800" algn="just">
              <a:lnSpc>
                <a:spcPct val="120000"/>
              </a:lnSpc>
              <a:buFontTx/>
              <a:buChar char="-"/>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Tx/>
              <a:buChar char="-"/>
            </a:pPr>
            <a:endParaRPr lang="en-US" sz="5400" dirty="0">
              <a:latin typeface="Times New Roman" panose="02020603050405020304" pitchFamily="18" charset="0"/>
              <a:cs typeface="Times New Roman" panose="02020603050405020304" pitchFamily="18" charset="0"/>
            </a:endParaRPr>
          </a:p>
        </p:txBody>
      </p:sp>
      <p:sp>
        <p:nvSpPr>
          <p:cNvPr id="8" name="Rectangle 7"/>
          <p:cNvSpPr/>
          <p:nvPr/>
        </p:nvSpPr>
        <p:spPr>
          <a:xfrm>
            <a:off x="2342401" y="7133195"/>
            <a:ext cx="19907930" cy="1425165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lIns="464543" tIns="232271" rIns="464543" bIns="232271" rtlCol="0" anchor="ctr"/>
          <a:lstStyle/>
          <a:p>
            <a:r>
              <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rPr>
              <a:t>Adatszolgáltatási sablonok fajtái:</a:t>
            </a:r>
          </a:p>
          <a:p>
            <a:endPar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r>
              <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rPr>
              <a:t>_Egészségügyi szakember.xlsx</a:t>
            </a:r>
          </a:p>
          <a:p>
            <a:pPr marL="1143000" indent="-1143000">
              <a:buFont typeface="Arial" panose="020B0604020202020204" pitchFamily="34" charset="0"/>
              <a:buChar char="•"/>
            </a:pPr>
            <a:r>
              <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rPr>
              <a:t>_Rehabilitációs szakember.xlsx</a:t>
            </a:r>
          </a:p>
          <a:p>
            <a:pPr marL="1143000" indent="-1143000">
              <a:buFont typeface="Arial" panose="020B0604020202020204" pitchFamily="34" charset="0"/>
              <a:buChar char="•"/>
            </a:pPr>
            <a:r>
              <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rPr>
              <a:t>_Szociális szakember.xlsx</a:t>
            </a:r>
          </a:p>
          <a:p>
            <a:pPr marL="1143000" indent="-1143000">
              <a:buFont typeface="Arial" panose="020B0604020202020204" pitchFamily="34" charset="0"/>
              <a:buChar char="•"/>
            </a:pPr>
            <a:endPar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r>
              <a:rPr lang="hu-HU"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rPr>
              <a:t>(Összesítő</a:t>
            </a:r>
            <a:endParaRPr lang="en-US" dirty="0">
              <a:solidFill>
                <a:schemeClr val="tx1">
                  <a:lumMod val="85000"/>
                  <a:lumOff val="15000"/>
                </a:schemeClr>
              </a:solidFill>
              <a:highlight>
                <a:srgbClr val="00FFFF"/>
              </a:highlight>
              <a:latin typeface="Times New Roman" panose="02020603050405020304" pitchFamily="18" charset="0"/>
              <a:cs typeface="Times New Roman" panose="02020603050405020304" pitchFamily="18" charset="0"/>
            </a:endParaRPr>
          </a:p>
        </p:txBody>
      </p:sp>
      <p:sp>
        <p:nvSpPr>
          <p:cNvPr id="9" name="TextBox 8"/>
          <p:cNvSpPr txBox="1"/>
          <p:nvPr/>
        </p:nvSpPr>
        <p:spPr>
          <a:xfrm>
            <a:off x="2342401" y="2546540"/>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Szakemberek adatszolgáltató táblája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99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42401" y="2546540"/>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Adatszolgáltatás a Projektiroda felé</a:t>
            </a:r>
            <a:endParaRPr lang="en-US" b="1" dirty="0">
              <a:latin typeface="Times New Roman" panose="02020603050405020304" pitchFamily="18" charset="0"/>
              <a:cs typeface="Times New Roman" panose="02020603050405020304" pitchFamily="18" charset="0"/>
            </a:endParaRPr>
          </a:p>
        </p:txBody>
      </p:sp>
      <p:pic>
        <p:nvPicPr>
          <p:cNvPr id="4" name="Kép 3">
            <a:extLst>
              <a:ext uri="{FF2B5EF4-FFF2-40B4-BE49-F238E27FC236}">
                <a16:creationId xmlns:a16="http://schemas.microsoft.com/office/drawing/2014/main" id="{710097AC-0BA5-4429-85B8-5AC04EFF82E4}"/>
              </a:ext>
            </a:extLst>
          </p:cNvPr>
          <p:cNvPicPr>
            <a:picLocks noChangeAspect="1"/>
          </p:cNvPicPr>
          <p:nvPr/>
        </p:nvPicPr>
        <p:blipFill>
          <a:blip r:embed="rId2"/>
          <a:stretch>
            <a:fillRect/>
          </a:stretch>
        </p:blipFill>
        <p:spPr>
          <a:xfrm>
            <a:off x="3389814" y="8686800"/>
            <a:ext cx="37721034" cy="56460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7575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6451838" cy="26133425"/>
          </a:xfrm>
          <a:prstGeom prst="rect">
            <a:avLst/>
          </a:prstGeom>
          <a:solidFill>
            <a:srgbClr val="F0F0F0"/>
          </a:solidFill>
        </p:spPr>
        <p:style>
          <a:lnRef idx="2">
            <a:schemeClr val="accent1">
              <a:shade val="50000"/>
            </a:schemeClr>
          </a:lnRef>
          <a:fillRef idx="1">
            <a:schemeClr val="accent1"/>
          </a:fillRef>
          <a:effectRef idx="0">
            <a:schemeClr val="accent1"/>
          </a:effectRef>
          <a:fontRef idx="minor">
            <a:schemeClr val="lt1"/>
          </a:fontRef>
        </p:style>
        <p:txBody>
          <a:bodyPr lIns="464543" tIns="232271" rIns="464543" bIns="232271"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descr="Asse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1838" cy="26133425"/>
          </a:xfrm>
          <a:prstGeom prst="rect">
            <a:avLst/>
          </a:prstGeom>
        </p:spPr>
      </p:pic>
      <p:pic>
        <p:nvPicPr>
          <p:cNvPr id="6" name="Picture 5" descr="Asset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9676" y="0"/>
            <a:ext cx="5322164" cy="26133425"/>
          </a:xfrm>
          <a:prstGeom prst="rect">
            <a:avLst/>
          </a:prstGeom>
        </p:spPr>
      </p:pic>
      <p:sp>
        <p:nvSpPr>
          <p:cNvPr id="9" name="TextBox 8"/>
          <p:cNvSpPr txBox="1"/>
          <p:nvPr/>
        </p:nvSpPr>
        <p:spPr>
          <a:xfrm>
            <a:off x="3474380" y="11831406"/>
            <a:ext cx="27281235" cy="2654292"/>
          </a:xfrm>
          <a:prstGeom prst="rect">
            <a:avLst/>
          </a:prstGeom>
          <a:noFill/>
        </p:spPr>
        <p:txBody>
          <a:bodyPr wrap="square" lIns="464543" tIns="232271" rIns="464543" bIns="232271" rtlCol="0">
            <a:spAutoFit/>
          </a:bodyPr>
          <a:lstStyle/>
          <a:p>
            <a:r>
              <a:rPr lang="hu-HU" sz="14200" b="1" dirty="0">
                <a:latin typeface="Times New Roman" panose="02020603050405020304" pitchFamily="18" charset="0"/>
                <a:cs typeface="Times New Roman" panose="02020603050405020304" pitchFamily="18" charset="0"/>
              </a:rPr>
              <a:t>Projekttevékenység lejelentése</a:t>
            </a:r>
          </a:p>
        </p:txBody>
      </p:sp>
      <p:sp>
        <p:nvSpPr>
          <p:cNvPr id="10" name="TextBox 9"/>
          <p:cNvSpPr txBox="1"/>
          <p:nvPr/>
        </p:nvSpPr>
        <p:spPr>
          <a:xfrm>
            <a:off x="3474380" y="19815452"/>
            <a:ext cx="26666794" cy="1869462"/>
          </a:xfrm>
          <a:prstGeom prst="rect">
            <a:avLst/>
          </a:prstGeom>
          <a:noFill/>
        </p:spPr>
        <p:txBody>
          <a:bodyPr wrap="square" lIns="464543" tIns="232271" rIns="464543" bIns="232271" rtlCol="0">
            <a:spAutoFit/>
          </a:bodyPr>
          <a:lstStyle/>
          <a:p>
            <a:r>
              <a:rPr lang="hu-HU" dirty="0">
                <a:latin typeface="Times New Roman" panose="02020603050405020304" pitchFamily="18" charset="0"/>
                <a:cs typeface="Times New Roman" panose="02020603050405020304" pitchFamily="18" charset="0"/>
              </a:rPr>
              <a:t>A megvalósítás adminisztrációs háttere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49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3734" y="4467943"/>
            <a:ext cx="40922906" cy="13082981"/>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Támogatási szerződésben rögzített kötelezettség (7.1)</a:t>
            </a:r>
            <a:endParaRPr lang="it-IT" sz="5400" b="1" dirty="0">
              <a:solidFill>
                <a:srgbClr val="003399"/>
              </a:solidFill>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a:p>
            <a:pPr marL="0" lvl="1" indent="-285750" algn="just">
              <a:lnSpc>
                <a:spcPct val="120000"/>
              </a:lnSpc>
              <a:spcAft>
                <a:spcPts val="1000"/>
              </a:spcAft>
              <a:buFont typeface="+mj-lt"/>
              <a:buAutoNum type="alphaLcParenR"/>
            </a:pPr>
            <a:r>
              <a:rPr lang="hu-HU" sz="5400" i="1" dirty="0">
                <a:latin typeface="Times New Roman" panose="02020603050405020304" pitchFamily="18" charset="0"/>
                <a:cs typeface="Times New Roman" panose="02020603050405020304" pitchFamily="18" charset="0"/>
              </a:rPr>
              <a:t> a Projektiroda által meghatározott formában bejelenti a helyi szintű megvalósítások keretében végzett valamennyi projekttevékenységet (projekttevékenység alatt értendő jelen esetben az egészségügyi, a szociális és a rehabilitációs szakemberek által megtartott rendelési alkalmak), azok helyszínét, időpontját, időintervallumát és egyéb körülmény jellemzőit. A projekttevékenységekben beállt változásokat azonnal jelzi a Projektiroda felé. </a:t>
            </a:r>
          </a:p>
          <a:p>
            <a:pPr marL="0" lvl="1" indent="-285750" algn="just">
              <a:lnSpc>
                <a:spcPct val="120000"/>
              </a:lnSpc>
              <a:spcAft>
                <a:spcPts val="1000"/>
              </a:spcAft>
              <a:buFont typeface="+mj-lt"/>
              <a:buAutoNum type="alphaLcParenR"/>
            </a:pPr>
            <a:endParaRPr lang="hu-HU" sz="5400" i="1" dirty="0">
              <a:latin typeface="Times New Roman" panose="02020603050405020304" pitchFamily="18" charset="0"/>
              <a:cs typeface="Times New Roman" panose="02020603050405020304" pitchFamily="18" charset="0"/>
            </a:endParaRPr>
          </a:p>
          <a:p>
            <a:pPr marL="0" lvl="1" algn="just">
              <a:lnSpc>
                <a:spcPct val="120000"/>
              </a:lnSpc>
              <a:spcAft>
                <a:spcPts val="1000"/>
              </a:spcAft>
            </a:pPr>
            <a:r>
              <a:rPr lang="hu-HU" sz="6000" b="1" dirty="0">
                <a:latin typeface="Times New Roman" panose="02020603050405020304" pitchFamily="18" charset="0"/>
                <a:cs typeface="Times New Roman" panose="02020603050405020304" pitchFamily="18" charset="0"/>
              </a:rPr>
              <a:t>A megvalósításhoz kapcsolódó projekttevékenységek (rendelési alkalmak megtartása) lejelentésének célja a teljesítés nyomon követése és az Ellenőrző szervek, valamint a Projektiroda által végzett helyszíni ellenőrzések lehetővé tétele.</a:t>
            </a:r>
          </a:p>
          <a:p>
            <a:pPr marL="0" lvl="1" indent="-285750" algn="just">
              <a:lnSpc>
                <a:spcPct val="120000"/>
              </a:lnSpc>
              <a:spcAft>
                <a:spcPts val="1000"/>
              </a:spcAft>
              <a:buFont typeface="+mj-lt"/>
              <a:buAutoNum type="alphaLcParenR"/>
            </a:pPr>
            <a:endParaRPr lang="hu-HU" sz="5400" i="1" dirty="0">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42401" y="1643727"/>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Projekttevékenység adattáblája</a:t>
            </a:r>
            <a:endParaRPr lang="en-US" b="1" dirty="0">
              <a:latin typeface="Times New Roman" panose="02020603050405020304" pitchFamily="18" charset="0"/>
              <a:cs typeface="Times New Roman" panose="02020603050405020304" pitchFamily="18" charset="0"/>
            </a:endParaRPr>
          </a:p>
        </p:txBody>
      </p:sp>
      <p:graphicFrame>
        <p:nvGraphicFramePr>
          <p:cNvPr id="3" name="Objektum 2">
            <a:extLst>
              <a:ext uri="{FF2B5EF4-FFF2-40B4-BE49-F238E27FC236}">
                <a16:creationId xmlns:a16="http://schemas.microsoft.com/office/drawing/2014/main" id="{BB682018-D0A8-4BDE-97B5-CC814325EF70}"/>
              </a:ext>
            </a:extLst>
          </p:cNvPr>
          <p:cNvGraphicFramePr>
            <a:graphicFrameLocks noChangeAspect="1"/>
          </p:cNvGraphicFramePr>
          <p:nvPr>
            <p:extLst>
              <p:ext uri="{D42A27DB-BD31-4B8C-83A1-F6EECF244321}">
                <p14:modId xmlns:p14="http://schemas.microsoft.com/office/powerpoint/2010/main" val="63502560"/>
              </p:ext>
            </p:extLst>
          </p:nvPr>
        </p:nvGraphicFramePr>
        <p:xfrm>
          <a:off x="30667060" y="8806897"/>
          <a:ext cx="7256992" cy="6286869"/>
        </p:xfrm>
        <a:graphic>
          <a:graphicData uri="http://schemas.openxmlformats.org/presentationml/2006/ole">
            <mc:AlternateContent xmlns:mc="http://schemas.openxmlformats.org/markup-compatibility/2006">
              <mc:Choice xmlns:v="urn:schemas-microsoft-com:vml" Requires="v">
                <p:oleObj spid="_x0000_s1034" name="Worksheet" showAsIcon="1" r:id="rId3" imgW="914400" imgH="792417" progId="Excel.Sheet.12">
                  <p:embed/>
                </p:oleObj>
              </mc:Choice>
              <mc:Fallback>
                <p:oleObj name="Worksheet" showAsIcon="1" r:id="rId3" imgW="914400" imgH="792417" progId="Excel.Sheet.12">
                  <p:embed/>
                  <p:pic>
                    <p:nvPicPr>
                      <p:cNvPr id="0" name=""/>
                      <p:cNvPicPr/>
                      <p:nvPr/>
                    </p:nvPicPr>
                    <p:blipFill>
                      <a:blip r:embed="rId4"/>
                      <a:stretch>
                        <a:fillRect/>
                      </a:stretch>
                    </p:blipFill>
                    <p:spPr>
                      <a:xfrm>
                        <a:off x="30667060" y="8806897"/>
                        <a:ext cx="7256992" cy="6286869"/>
                      </a:xfrm>
                      <a:prstGeom prst="rect">
                        <a:avLst/>
                      </a:prstGeom>
                    </p:spPr>
                  </p:pic>
                </p:oleObj>
              </mc:Fallback>
            </mc:AlternateContent>
          </a:graphicData>
        </a:graphic>
      </p:graphicFrame>
      <p:graphicFrame>
        <p:nvGraphicFramePr>
          <p:cNvPr id="5" name="Objektum 4">
            <a:extLst>
              <a:ext uri="{FF2B5EF4-FFF2-40B4-BE49-F238E27FC236}">
                <a16:creationId xmlns:a16="http://schemas.microsoft.com/office/drawing/2014/main" id="{B840B16C-2B5E-4EB3-8523-F31B1B9083AC}"/>
              </a:ext>
            </a:extLst>
          </p:cNvPr>
          <p:cNvGraphicFramePr>
            <a:graphicFrameLocks noChangeAspect="1"/>
          </p:cNvGraphicFramePr>
          <p:nvPr>
            <p:extLst>
              <p:ext uri="{D42A27DB-BD31-4B8C-83A1-F6EECF244321}">
                <p14:modId xmlns:p14="http://schemas.microsoft.com/office/powerpoint/2010/main" val="2411932306"/>
              </p:ext>
            </p:extLst>
          </p:nvPr>
        </p:nvGraphicFramePr>
        <p:xfrm>
          <a:off x="1899446" y="5746036"/>
          <a:ext cx="27056554" cy="16301164"/>
        </p:xfrm>
        <a:graphic>
          <a:graphicData uri="http://schemas.openxmlformats.org/presentationml/2006/ole">
            <mc:AlternateContent xmlns:mc="http://schemas.openxmlformats.org/markup-compatibility/2006">
              <mc:Choice xmlns:v="urn:schemas-microsoft-com:vml" Requires="v">
                <p:oleObj spid="_x0000_s1035" name="Worksheet" r:id="rId5" imgW="11925477" imgH="7452454" progId="Excel.Sheet.12">
                  <p:embed/>
                </p:oleObj>
              </mc:Choice>
              <mc:Fallback>
                <p:oleObj name="Worksheet" r:id="rId5" imgW="11925477" imgH="7452454" progId="Excel.Sheet.12">
                  <p:embed/>
                  <p:pic>
                    <p:nvPicPr>
                      <p:cNvPr id="0" name=""/>
                      <p:cNvPicPr/>
                      <p:nvPr/>
                    </p:nvPicPr>
                    <p:blipFill>
                      <a:blip r:embed="rId6"/>
                      <a:stretch>
                        <a:fillRect/>
                      </a:stretch>
                    </p:blipFill>
                    <p:spPr>
                      <a:xfrm>
                        <a:off x="1899446" y="5746036"/>
                        <a:ext cx="27056554" cy="16301164"/>
                      </a:xfrm>
                      <a:prstGeom prst="rect">
                        <a:avLst/>
                      </a:prstGeom>
                    </p:spPr>
                  </p:pic>
                </p:oleObj>
              </mc:Fallback>
            </mc:AlternateContent>
          </a:graphicData>
        </a:graphic>
      </p:graphicFrame>
    </p:spTree>
    <p:extLst>
      <p:ext uri="{BB962C8B-B14F-4D97-AF65-F5344CB8AC3E}">
        <p14:creationId xmlns:p14="http://schemas.microsoft.com/office/powerpoint/2010/main" val="30606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1838" cy="26133425"/>
          </a:xfrm>
          <a:prstGeom prst="rect">
            <a:avLst/>
          </a:prstGeom>
        </p:spPr>
      </p:pic>
      <p:pic>
        <p:nvPicPr>
          <p:cNvPr id="5" name="Picture 4"/>
          <p:cNvPicPr>
            <a:picLocks noChangeAspect="1"/>
          </p:cNvPicPr>
          <p:nvPr/>
        </p:nvPicPr>
        <p:blipFill>
          <a:blip r:embed="rId3"/>
          <a:srcRect/>
          <a:stretch/>
        </p:blipFill>
        <p:spPr>
          <a:xfrm>
            <a:off x="7910" y="2"/>
            <a:ext cx="46436017" cy="5339332"/>
          </a:xfrm>
          <a:prstGeom prst="rect">
            <a:avLst/>
          </a:prstGeom>
        </p:spPr>
      </p:pic>
      <p:sp>
        <p:nvSpPr>
          <p:cNvPr id="8" name="TextBox 7"/>
          <p:cNvSpPr txBox="1"/>
          <p:nvPr/>
        </p:nvSpPr>
        <p:spPr>
          <a:xfrm>
            <a:off x="4552266" y="17762527"/>
            <a:ext cx="23410248" cy="2161850"/>
          </a:xfrm>
          <a:prstGeom prst="rect">
            <a:avLst/>
          </a:prstGeom>
          <a:noFill/>
        </p:spPr>
        <p:txBody>
          <a:bodyPr wrap="square" lIns="464543" tIns="232271" rIns="464543" bIns="232271" rtlCol="0">
            <a:spAutoFit/>
          </a:bodyPr>
          <a:lstStyle/>
          <a:p>
            <a:r>
              <a:rPr lang="hu-HU" sz="11000" b="1" dirty="0">
                <a:latin typeface="Times New Roman" panose="02020603050405020304" pitchFamily="18" charset="0"/>
                <a:cs typeface="Times New Roman" panose="02020603050405020304" pitchFamily="18" charset="0"/>
              </a:rPr>
              <a:t>Köszönjük a figyelmet!</a:t>
            </a:r>
            <a:endParaRPr lang="en-US" sz="11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rcRect/>
          <a:stretch/>
        </p:blipFill>
        <p:spPr>
          <a:xfrm>
            <a:off x="37234368" y="21734568"/>
            <a:ext cx="6007339" cy="3848450"/>
          </a:xfrm>
          <a:prstGeom prst="rect">
            <a:avLst/>
          </a:prstGeom>
        </p:spPr>
      </p:pic>
    </p:spTree>
    <p:extLst>
      <p:ext uri="{BB962C8B-B14F-4D97-AF65-F5344CB8AC3E}">
        <p14:creationId xmlns:p14="http://schemas.microsoft.com/office/powerpoint/2010/main" val="191654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428" y="1496673"/>
            <a:ext cx="37469238" cy="3269845"/>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Az MKI programrész helyi szintű megvalósításának financiális és szakmai alapjai </a:t>
            </a:r>
          </a:p>
        </p:txBody>
      </p:sp>
      <p:sp>
        <p:nvSpPr>
          <p:cNvPr id="5" name="TextBox 4"/>
          <p:cNvSpPr txBox="1"/>
          <p:nvPr/>
        </p:nvSpPr>
        <p:spPr>
          <a:xfrm>
            <a:off x="2342402" y="4548920"/>
            <a:ext cx="22611474" cy="1392408"/>
          </a:xfrm>
          <a:prstGeom prst="rect">
            <a:avLst/>
          </a:prstGeom>
          <a:noFill/>
        </p:spPr>
        <p:txBody>
          <a:bodyPr wrap="square" lIns="464543" tIns="232271" rIns="464543" bIns="232271" rtlCol="0">
            <a:spAutoFit/>
          </a:bodyPr>
          <a:lstStyle/>
          <a:p>
            <a:r>
              <a:rPr lang="sk-SK" sz="6000" dirty="0">
                <a:latin typeface="Times New Roman" panose="02020603050405020304" pitchFamily="18" charset="0"/>
                <a:cs typeface="Times New Roman" panose="02020603050405020304" pitchFamily="18" charset="0"/>
              </a:rPr>
              <a:t>A támogatás igénylésének és a támogatás felhasználásának háttere </a:t>
            </a:r>
            <a:endParaRPr lang="en-US" sz="6000" cap="all"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42402" y="6692300"/>
            <a:ext cx="19354927" cy="19513459"/>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Financiális alapok</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Az EFOP_Plusz-5.2.1-23-2024-00001 azonosítószámú, „Élelmiszer támogatás biztosítása hajléktalan személyek részére” elnevezésű projekt kísérő intézkedéseként megvalósítható programja.</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 támogatás kerete, valamint annak felhasználási feltételei az EFOP PLUSZ Projekt Felhívásában rögzítettek alapján került meghatározásra. </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A jelen pályázati kiírás támogatási kerete: 246.000.000 Ft</a:t>
            </a:r>
          </a:p>
          <a:p>
            <a:pPr algn="just">
              <a:lnSpc>
                <a:spcPct val="120000"/>
              </a:lnSpc>
            </a:pPr>
            <a:endParaRPr lang="hu-HU" sz="10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Helyi szintű kerettervezés: kezelésbevételt biztosító szakemberek személyi / szolgáltatási költségei (93%) alapján indukált adminisztratív költségekkel (7%)</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Felhasználási elvárás a programrész szakmai céljának teljesülése, az elszámolhatósági feltételek betartásával.</a:t>
            </a:r>
          </a:p>
          <a:p>
            <a:pPr algn="just">
              <a:lnSpc>
                <a:spcPct val="120000"/>
              </a:lnSpc>
            </a:pPr>
            <a:endParaRPr lang="hu-HU" sz="5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3730298" y="6629167"/>
            <a:ext cx="19354927" cy="17847362"/>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Szakmai célkitűzés</a:t>
            </a:r>
            <a:endParaRPr lang="it-IT" sz="5400" b="1" dirty="0">
              <a:solidFill>
                <a:srgbClr val="003399"/>
              </a:solidFill>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spcAft>
                <a:spcPts val="1000"/>
              </a:spcAft>
            </a:pPr>
            <a:r>
              <a:rPr lang="hu-HU" sz="5400" dirty="0">
                <a:latin typeface="Times New Roman" panose="02020603050405020304" pitchFamily="18" charset="0"/>
                <a:cs typeface="Times New Roman" panose="02020603050405020304" pitchFamily="18" charset="0"/>
              </a:rPr>
              <a:t>Pszichiátriai, </a:t>
            </a:r>
            <a:r>
              <a:rPr lang="hu-HU" sz="5400" dirty="0" err="1">
                <a:latin typeface="Times New Roman" panose="02020603050405020304" pitchFamily="18" charset="0"/>
                <a:cs typeface="Times New Roman" panose="02020603050405020304" pitchFamily="18" charset="0"/>
              </a:rPr>
              <a:t>addiktológiai</a:t>
            </a:r>
            <a:r>
              <a:rPr lang="hu-HU" sz="5400" dirty="0">
                <a:latin typeface="Times New Roman" panose="02020603050405020304" pitchFamily="18" charset="0"/>
                <a:cs typeface="Times New Roman" panose="02020603050405020304" pitchFamily="18" charset="0"/>
              </a:rPr>
              <a:t>, mentális és fizikai állapotjavítást célzó szolgáltatások biztosítása az étkezés szolgáltatásában részesülő hajléktalan emberek részére, a társadalmi integráció elősegítése érdekében, a mentális állapot javításával és a függőségek kezelésével. </a:t>
            </a:r>
          </a:p>
          <a:p>
            <a:pPr algn="just">
              <a:lnSpc>
                <a:spcPct val="120000"/>
              </a:lnSpc>
              <a:spcAft>
                <a:spcPts val="1000"/>
              </a:spcAft>
            </a:pPr>
            <a:r>
              <a:rPr lang="hu-HU" sz="5400" i="1" dirty="0">
                <a:latin typeface="Times New Roman" panose="02020603050405020304" pitchFamily="18" charset="0"/>
                <a:cs typeface="Times New Roman" panose="02020603050405020304" pitchFamily="18" charset="0"/>
              </a:rPr>
              <a:t>A célcsoport állapotának általános jellemzője alapján a szakmai cél része az adott állapot stabilizálása, vagy a stabilitás megtartása az emberi méltóságot megőrző élet elérésnek vagy megtartásának érdekében. (lásd.: hospice jellegű támogatás)</a:t>
            </a:r>
          </a:p>
          <a:p>
            <a:pPr algn="just">
              <a:lnSpc>
                <a:spcPct val="120000"/>
              </a:lnSpc>
              <a:spcAft>
                <a:spcPts val="1000"/>
              </a:spcAft>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spcAft>
                <a:spcPts val="1000"/>
              </a:spcAft>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A célcsoport életterében. (Az étkeztetést végző intézmények esetén)</a:t>
            </a:r>
          </a:p>
          <a:p>
            <a:pPr marL="685800" indent="-685800" algn="just">
              <a:lnSpc>
                <a:spcPct val="120000"/>
              </a:lnSpc>
              <a:spcAft>
                <a:spcPts val="1000"/>
              </a:spcAft>
              <a:buFont typeface="Arial" panose="020B0604020202020204" pitchFamily="34" charset="0"/>
              <a:buChar char="•"/>
            </a:pPr>
            <a:r>
              <a:rPr lang="hu-HU" sz="5400" dirty="0" err="1">
                <a:latin typeface="Times New Roman" panose="02020603050405020304" pitchFamily="18" charset="0"/>
                <a:cs typeface="Times New Roman" panose="02020603050405020304" pitchFamily="18" charset="0"/>
              </a:rPr>
              <a:t>Multidiszciplinális</a:t>
            </a:r>
            <a:r>
              <a:rPr lang="hu-HU" sz="5400" dirty="0">
                <a:latin typeface="Times New Roman" panose="02020603050405020304" pitchFamily="18" charset="0"/>
                <a:cs typeface="Times New Roman" panose="02020603050405020304" pitchFamily="18" charset="0"/>
              </a:rPr>
              <a:t> együttműködésben (Egészségügyi / Szociális és lehetőség szerint Rehabilitációs szakamberek együttműködésében)</a:t>
            </a:r>
          </a:p>
        </p:txBody>
      </p:sp>
    </p:spTree>
    <p:extLst>
      <p:ext uri="{BB962C8B-B14F-4D97-AF65-F5344CB8AC3E}">
        <p14:creationId xmlns:p14="http://schemas.microsoft.com/office/powerpoint/2010/main" val="63593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6451838" cy="26133425"/>
          </a:xfrm>
          <a:prstGeom prst="rect">
            <a:avLst/>
          </a:prstGeom>
          <a:solidFill>
            <a:srgbClr val="F0F0F0"/>
          </a:solidFill>
        </p:spPr>
        <p:style>
          <a:lnRef idx="2">
            <a:schemeClr val="accent1">
              <a:shade val="50000"/>
            </a:schemeClr>
          </a:lnRef>
          <a:fillRef idx="1">
            <a:schemeClr val="accent1"/>
          </a:fillRef>
          <a:effectRef idx="0">
            <a:schemeClr val="accent1"/>
          </a:effectRef>
          <a:fontRef idx="minor">
            <a:schemeClr val="lt1"/>
          </a:fontRef>
        </p:style>
        <p:txBody>
          <a:bodyPr lIns="464543" tIns="232271" rIns="464543" bIns="232271"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descr="Asse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1838" cy="26133425"/>
          </a:xfrm>
          <a:prstGeom prst="rect">
            <a:avLst/>
          </a:prstGeom>
        </p:spPr>
      </p:pic>
      <p:pic>
        <p:nvPicPr>
          <p:cNvPr id="6" name="Picture 5" descr="Asset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9676" y="0"/>
            <a:ext cx="5322164" cy="26133425"/>
          </a:xfrm>
          <a:prstGeom prst="rect">
            <a:avLst/>
          </a:prstGeom>
        </p:spPr>
      </p:pic>
      <p:sp>
        <p:nvSpPr>
          <p:cNvPr id="9" name="TextBox 8"/>
          <p:cNvSpPr txBox="1"/>
          <p:nvPr/>
        </p:nvSpPr>
        <p:spPr>
          <a:xfrm>
            <a:off x="3474380" y="11831406"/>
            <a:ext cx="27281235" cy="4839506"/>
          </a:xfrm>
          <a:prstGeom prst="rect">
            <a:avLst/>
          </a:prstGeom>
          <a:noFill/>
        </p:spPr>
        <p:txBody>
          <a:bodyPr wrap="square" lIns="464543" tIns="232271" rIns="464543" bIns="232271" rtlCol="0">
            <a:spAutoFit/>
          </a:bodyPr>
          <a:lstStyle/>
          <a:p>
            <a:r>
              <a:rPr lang="hu-HU" sz="14200" b="1" dirty="0">
                <a:latin typeface="Times New Roman" panose="02020603050405020304" pitchFamily="18" charset="0"/>
                <a:cs typeface="Times New Roman" panose="02020603050405020304" pitchFamily="18" charset="0"/>
              </a:rPr>
              <a:t>A helyi szintű megvalósítás tervezésének lehetséges alapjai  </a:t>
            </a:r>
          </a:p>
        </p:txBody>
      </p:sp>
      <p:sp>
        <p:nvSpPr>
          <p:cNvPr id="10" name="TextBox 9"/>
          <p:cNvSpPr txBox="1"/>
          <p:nvPr/>
        </p:nvSpPr>
        <p:spPr>
          <a:xfrm>
            <a:off x="3474380" y="19815452"/>
            <a:ext cx="26666794" cy="3269845"/>
          </a:xfrm>
          <a:prstGeom prst="rect">
            <a:avLst/>
          </a:prstGeom>
          <a:noFill/>
        </p:spPr>
        <p:txBody>
          <a:bodyPr wrap="square" lIns="464543" tIns="232271" rIns="464543" bIns="232271" rtlCol="0">
            <a:spAutoFit/>
          </a:bodyPr>
          <a:lstStyle/>
          <a:p>
            <a:r>
              <a:rPr lang="hu-HU" dirty="0">
                <a:latin typeface="Times New Roman" panose="02020603050405020304" pitchFamily="18" charset="0"/>
                <a:cs typeface="Times New Roman" panose="02020603050405020304" pitchFamily="18" charset="0"/>
              </a:rPr>
              <a:t>Gyakorlati szempontok bemutatása a pályázati dokumentumok áttekintése alapján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27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42399" y="3955207"/>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Tervezési fő pillérei </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342399" y="6557989"/>
            <a:ext cx="19907935" cy="7167194"/>
          </a:xfrm>
          <a:prstGeom prst="rect">
            <a:avLst/>
          </a:prstGeom>
          <a:noFill/>
        </p:spPr>
        <p:txBody>
          <a:bodyPr wrap="square" lIns="464543" tIns="232271" rIns="464543" bIns="232271" rtlCol="0">
            <a:spAutoFit/>
          </a:bodyPr>
          <a:lstStyle/>
          <a:p>
            <a:pPr marL="1428750" indent="-1428750" algn="just">
              <a:tabLst>
                <a:tab pos="2103438" algn="l"/>
              </a:tabLst>
            </a:pPr>
            <a:r>
              <a:rPr lang="nb-NO" sz="5200" dirty="0">
                <a:solidFill>
                  <a:srgbClr val="003399"/>
                </a:solidFill>
                <a:latin typeface="Times New Roman" panose="02020603050405020304" pitchFamily="18" charset="0"/>
                <a:cs typeface="Times New Roman" panose="02020603050405020304" pitchFamily="18" charset="0"/>
              </a:rPr>
              <a:t>1. 	</a:t>
            </a:r>
            <a:r>
              <a:rPr lang="hu-HU" sz="5200" dirty="0">
                <a:solidFill>
                  <a:srgbClr val="003399"/>
                </a:solidFill>
                <a:latin typeface="Times New Roman" panose="02020603050405020304" pitchFamily="18" charset="0"/>
                <a:cs typeface="Times New Roman" panose="02020603050405020304" pitchFamily="18" charset="0"/>
              </a:rPr>
              <a:t>Megvalósítás időkerete, vállalhatóság</a:t>
            </a:r>
            <a:endParaRPr lang="nb-NO" sz="5200" dirty="0">
              <a:solidFill>
                <a:srgbClr val="003399"/>
              </a:solidFill>
              <a:latin typeface="Times New Roman" panose="02020603050405020304" pitchFamily="18" charset="0"/>
              <a:cs typeface="Times New Roman" panose="02020603050405020304" pitchFamily="18" charset="0"/>
            </a:endParaRPr>
          </a:p>
          <a:p>
            <a:pPr marL="1161357" indent="-1161357" algn="just">
              <a:buAutoNum type="arabicPeriod"/>
            </a:pPr>
            <a:endParaRPr lang="nb-NO" sz="5200" dirty="0">
              <a:solidFill>
                <a:srgbClr val="003399"/>
              </a:solidFill>
              <a:latin typeface="Times New Roman" panose="02020603050405020304" pitchFamily="18" charset="0"/>
              <a:cs typeface="Times New Roman" panose="02020603050405020304" pitchFamily="18" charset="0"/>
            </a:endParaRPr>
          </a:p>
          <a:p>
            <a:pPr marL="2282391" lvl="1" algn="just">
              <a:lnSpc>
                <a:spcPct val="130000"/>
              </a:lnSpc>
              <a:tabLst>
                <a:tab pos="3653437" algn="l"/>
              </a:tabLst>
            </a:pPr>
            <a:r>
              <a:rPr lang="ro-RO" sz="5200" dirty="0">
                <a:latin typeface="Times New Roman" panose="02020603050405020304" pitchFamily="18" charset="0"/>
                <a:cs typeface="Times New Roman" panose="02020603050405020304" pitchFamily="18" charset="0"/>
              </a:rPr>
              <a:t>a.	24 hónap teljes megvalósítás</a:t>
            </a:r>
          </a:p>
          <a:p>
            <a:pPr marL="2282391" lvl="2" indent="1371046" algn="just">
              <a:lnSpc>
                <a:spcPct val="130000"/>
              </a:lnSpc>
              <a:buAutoNum type="alphaLcPeriod" startAt="2"/>
              <a:tabLst>
                <a:tab pos="2282391" algn="l"/>
              </a:tabLst>
            </a:pPr>
            <a:r>
              <a:rPr lang="ro-RO" sz="5200" dirty="0">
                <a:latin typeface="Times New Roman" panose="02020603050405020304" pitchFamily="18" charset="0"/>
                <a:cs typeface="Times New Roman" panose="02020603050405020304" pitchFamily="18" charset="0"/>
              </a:rPr>
              <a:t>Tervezett megvalósítási időszak 2026.09.01-2028.08.31</a:t>
            </a:r>
          </a:p>
          <a:p>
            <a:pPr marL="2282391" algn="just">
              <a:lnSpc>
                <a:spcPct val="130000"/>
              </a:lnSpc>
              <a:tabLst>
                <a:tab pos="3653437" algn="l"/>
              </a:tabLst>
            </a:pPr>
            <a:r>
              <a:rPr lang="ro-RO" sz="5200" dirty="0">
                <a:latin typeface="Times New Roman" panose="02020603050405020304" pitchFamily="18" charset="0"/>
                <a:cs typeface="Times New Roman" panose="02020603050405020304" pitchFamily="18" charset="0"/>
              </a:rPr>
              <a:t>c.	Helyi szintű előkészítés/lezárás figyelembevételével a kezelésbevételek (Egészségügyi / Szociális) 22 hónapra tervezhetők szükség esetén</a:t>
            </a:r>
            <a:endParaRPr lang="en-US" sz="5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3507983" y="6557989"/>
            <a:ext cx="19907935" cy="7167194"/>
          </a:xfrm>
          <a:prstGeom prst="rect">
            <a:avLst/>
          </a:prstGeom>
          <a:noFill/>
        </p:spPr>
        <p:txBody>
          <a:bodyPr wrap="square" lIns="464543" tIns="232271" rIns="464543" bIns="232271" rtlCol="0">
            <a:spAutoFit/>
          </a:bodyPr>
          <a:lstStyle/>
          <a:p>
            <a:pPr marL="1428750" indent="-1428750" algn="just">
              <a:tabLst>
                <a:tab pos="2103438" algn="l"/>
              </a:tabLst>
            </a:pPr>
            <a:r>
              <a:rPr lang="hu-HU" sz="5200" dirty="0">
                <a:solidFill>
                  <a:srgbClr val="003399"/>
                </a:solidFill>
                <a:latin typeface="Times New Roman" panose="02020603050405020304" pitchFamily="18" charset="0"/>
                <a:cs typeface="Times New Roman" panose="02020603050405020304" pitchFamily="18" charset="0"/>
              </a:rPr>
              <a:t>3</a:t>
            </a:r>
            <a:r>
              <a:rPr lang="nb-NO" sz="5200" dirty="0">
                <a:solidFill>
                  <a:srgbClr val="003399"/>
                </a:solidFill>
                <a:latin typeface="Times New Roman" panose="02020603050405020304" pitchFamily="18" charset="0"/>
                <a:cs typeface="Times New Roman" panose="02020603050405020304" pitchFamily="18" charset="0"/>
              </a:rPr>
              <a:t>. 	</a:t>
            </a:r>
            <a:r>
              <a:rPr lang="hu-HU" sz="5200" dirty="0">
                <a:solidFill>
                  <a:srgbClr val="003399"/>
                </a:solidFill>
                <a:latin typeface="Times New Roman" panose="02020603050405020304" pitchFamily="18" charset="0"/>
                <a:cs typeface="Times New Roman" panose="02020603050405020304" pitchFamily="18" charset="0"/>
              </a:rPr>
              <a:t>Intézményi feltételek és Szakemberjelenlét és kapacitás</a:t>
            </a:r>
            <a:endParaRPr lang="nb-NO" sz="5200" dirty="0">
              <a:solidFill>
                <a:srgbClr val="003399"/>
              </a:solidFill>
              <a:latin typeface="Times New Roman" panose="02020603050405020304" pitchFamily="18" charset="0"/>
              <a:cs typeface="Times New Roman" panose="02020603050405020304" pitchFamily="18" charset="0"/>
            </a:endParaRPr>
          </a:p>
          <a:p>
            <a:pPr marL="1161357" indent="-1161357" algn="just">
              <a:buAutoNum type="arabicPeriod"/>
            </a:pPr>
            <a:endParaRPr lang="nb-NO" sz="5200" dirty="0">
              <a:solidFill>
                <a:srgbClr val="003399"/>
              </a:solidFill>
              <a:latin typeface="Times New Roman" panose="02020603050405020304" pitchFamily="18" charset="0"/>
              <a:cs typeface="Times New Roman" panose="02020603050405020304" pitchFamily="18" charset="0"/>
            </a:endParaRPr>
          </a:p>
          <a:p>
            <a:pPr marL="3196791" lvl="1" indent="-914400" algn="just">
              <a:lnSpc>
                <a:spcPct val="130000"/>
              </a:lnSpc>
              <a:buAutoNum type="alphaLcPeriod"/>
              <a:tabLst>
                <a:tab pos="3653437" algn="l"/>
              </a:tabLst>
            </a:pPr>
            <a:r>
              <a:rPr lang="ro-RO" sz="5200" dirty="0">
                <a:latin typeface="Times New Roman" panose="02020603050405020304" pitchFamily="18" charset="0"/>
                <a:cs typeface="Times New Roman" panose="02020603050405020304" pitchFamily="18" charset="0"/>
              </a:rPr>
              <a:t>Technikai feltételek megléte (helyiség, zárható szekrény, digitális eszközök)</a:t>
            </a:r>
          </a:p>
          <a:p>
            <a:pPr marL="3196791" lvl="1" indent="-914400" algn="just">
              <a:lnSpc>
                <a:spcPct val="130000"/>
              </a:lnSpc>
              <a:buAutoNum type="alphaLcPeriod"/>
              <a:tabLst>
                <a:tab pos="3653437" algn="l"/>
              </a:tabLst>
            </a:pPr>
            <a:r>
              <a:rPr lang="ro-RO" sz="5200" dirty="0">
                <a:latin typeface="Times New Roman" panose="02020603050405020304" pitchFamily="18" charset="0"/>
                <a:cs typeface="Times New Roman" panose="02020603050405020304" pitchFamily="18" charset="0"/>
              </a:rPr>
              <a:t>Intézmény munkatársainak kapacitása</a:t>
            </a:r>
          </a:p>
          <a:p>
            <a:pPr marL="3196791" lvl="1" indent="-914400" algn="just">
              <a:lnSpc>
                <a:spcPct val="130000"/>
              </a:lnSpc>
              <a:buAutoNum type="alphaLcPeriod"/>
              <a:tabLst>
                <a:tab pos="3653437" algn="l"/>
              </a:tabLst>
            </a:pPr>
            <a:r>
              <a:rPr lang="ro-RO" sz="5200" dirty="0">
                <a:latin typeface="Times New Roman" panose="02020603050405020304" pitchFamily="18" charset="0"/>
                <a:cs typeface="Times New Roman" panose="02020603050405020304" pitchFamily="18" charset="0"/>
              </a:rPr>
              <a:t>Egészségügyi és Szociális szakember együttes jelenléte elvárt az adott időszakban </a:t>
            </a:r>
          </a:p>
        </p:txBody>
      </p:sp>
      <p:sp>
        <p:nvSpPr>
          <p:cNvPr id="15" name="TextBox 14"/>
          <p:cNvSpPr txBox="1"/>
          <p:nvPr/>
        </p:nvSpPr>
        <p:spPr>
          <a:xfrm>
            <a:off x="2342399" y="14850582"/>
            <a:ext cx="19907935" cy="6487008"/>
          </a:xfrm>
          <a:prstGeom prst="rect">
            <a:avLst/>
          </a:prstGeom>
          <a:noFill/>
        </p:spPr>
        <p:txBody>
          <a:bodyPr wrap="square" lIns="464543" tIns="232271" rIns="464543" bIns="232271" rtlCol="0">
            <a:spAutoFit/>
          </a:bodyPr>
          <a:lstStyle/>
          <a:p>
            <a:pPr algn="just"/>
            <a:r>
              <a:rPr lang="hu-HU" sz="5200" dirty="0">
                <a:solidFill>
                  <a:srgbClr val="003399"/>
                </a:solidFill>
                <a:latin typeface="Times New Roman" panose="02020603050405020304" pitchFamily="18" charset="0"/>
                <a:cs typeface="Times New Roman" panose="02020603050405020304" pitchFamily="18" charset="0"/>
              </a:rPr>
              <a:t>2</a:t>
            </a:r>
            <a:r>
              <a:rPr lang="fr-FR" sz="5200" dirty="0">
                <a:solidFill>
                  <a:srgbClr val="003399"/>
                </a:solidFill>
                <a:latin typeface="Times New Roman" panose="02020603050405020304" pitchFamily="18" charset="0"/>
                <a:cs typeface="Times New Roman" panose="02020603050405020304" pitchFamily="18" charset="0"/>
              </a:rPr>
              <a:t>.	</a:t>
            </a:r>
            <a:r>
              <a:rPr lang="hu-HU" sz="5200" dirty="0">
                <a:solidFill>
                  <a:srgbClr val="003399"/>
                </a:solidFill>
                <a:latin typeface="Times New Roman" panose="02020603050405020304" pitchFamily="18" charset="0"/>
                <a:cs typeface="Times New Roman" panose="02020603050405020304" pitchFamily="18" charset="0"/>
              </a:rPr>
              <a:t>Célcsoport szükségletei</a:t>
            </a:r>
            <a:endParaRPr lang="fr-FR" sz="5200" dirty="0">
              <a:solidFill>
                <a:srgbClr val="003399"/>
              </a:solidFill>
              <a:latin typeface="Times New Roman" panose="02020603050405020304" pitchFamily="18" charset="0"/>
              <a:cs typeface="Times New Roman" panose="02020603050405020304" pitchFamily="18" charset="0"/>
            </a:endParaRPr>
          </a:p>
          <a:p>
            <a:pPr lvl="1" algn="just">
              <a:lnSpc>
                <a:spcPct val="110000"/>
              </a:lnSpc>
            </a:pPr>
            <a:endParaRPr lang="nb-NO" sz="5200" dirty="0">
              <a:solidFill>
                <a:srgbClr val="003399"/>
              </a:solidFill>
              <a:latin typeface="Times New Roman" panose="02020603050405020304" pitchFamily="18" charset="0"/>
              <a:cs typeface="Times New Roman" panose="02020603050405020304" pitchFamily="18" charset="0"/>
            </a:endParaRPr>
          </a:p>
          <a:p>
            <a:pPr marL="3653437" lvl="1" indent="-1330724">
              <a:lnSpc>
                <a:spcPct val="110000"/>
              </a:lnSpc>
              <a:tabLst>
                <a:tab pos="3621177" algn="l"/>
              </a:tabLst>
            </a:pPr>
            <a:r>
              <a:rPr lang="en-US" sz="5200" dirty="0">
                <a:latin typeface="Times New Roman" panose="02020603050405020304" pitchFamily="18" charset="0"/>
                <a:cs typeface="Times New Roman" panose="02020603050405020304" pitchFamily="18" charset="0"/>
              </a:rPr>
              <a:t>•	</a:t>
            </a:r>
            <a:r>
              <a:rPr lang="hu-HU" sz="5200" dirty="0">
                <a:latin typeface="Times New Roman" panose="02020603050405020304" pitchFamily="18" charset="0"/>
                <a:cs typeface="Times New Roman" panose="02020603050405020304" pitchFamily="18" charset="0"/>
              </a:rPr>
              <a:t>Az intézmény helyi kimutatása, felmérése alapján közvetlen ismeretek a célcsoportról (százalékos, vagy létszám szerinti bemutatás)</a:t>
            </a:r>
            <a:endParaRPr lang="en-US" sz="5200" dirty="0">
              <a:latin typeface="Times New Roman" panose="02020603050405020304" pitchFamily="18" charset="0"/>
              <a:cs typeface="Times New Roman" panose="02020603050405020304" pitchFamily="18" charset="0"/>
            </a:endParaRPr>
          </a:p>
          <a:p>
            <a:pPr lvl="1">
              <a:lnSpc>
                <a:spcPct val="110000"/>
              </a:lnSpc>
              <a:tabLst>
                <a:tab pos="3621177" algn="l"/>
              </a:tabLst>
            </a:pPr>
            <a:r>
              <a:rPr lang="en-US" sz="5200" dirty="0">
                <a:latin typeface="Times New Roman" panose="02020603050405020304" pitchFamily="18" charset="0"/>
                <a:cs typeface="Times New Roman" panose="02020603050405020304" pitchFamily="18" charset="0"/>
              </a:rPr>
              <a:t>•	</a:t>
            </a:r>
            <a:r>
              <a:rPr lang="hu-HU" sz="5200" dirty="0">
                <a:latin typeface="Times New Roman" panose="02020603050405020304" pitchFamily="18" charset="0"/>
                <a:cs typeface="Times New Roman" panose="02020603050405020304" pitchFamily="18" charset="0"/>
              </a:rPr>
              <a:t>Pályázati felhívás 5. sz mellékletében rögzített területi   információk és jellemzők</a:t>
            </a:r>
            <a:endParaRPr lang="en-US" sz="5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4201509" y="14850582"/>
            <a:ext cx="19907935" cy="7367249"/>
          </a:xfrm>
          <a:prstGeom prst="rect">
            <a:avLst/>
          </a:prstGeom>
          <a:noFill/>
        </p:spPr>
        <p:txBody>
          <a:bodyPr wrap="square" lIns="464543" tIns="232271" rIns="464543" bIns="232271" rtlCol="0">
            <a:spAutoFit/>
          </a:bodyPr>
          <a:lstStyle/>
          <a:p>
            <a:pPr algn="just"/>
            <a:r>
              <a:rPr lang="fr-FR" sz="5200" dirty="0">
                <a:solidFill>
                  <a:srgbClr val="003399"/>
                </a:solidFill>
                <a:latin typeface="Times New Roman" panose="02020603050405020304" pitchFamily="18" charset="0"/>
                <a:cs typeface="Times New Roman" panose="02020603050405020304" pitchFamily="18" charset="0"/>
              </a:rPr>
              <a:t>4.	</a:t>
            </a:r>
            <a:r>
              <a:rPr lang="hu-HU" sz="5200" dirty="0">
                <a:solidFill>
                  <a:srgbClr val="003399"/>
                </a:solidFill>
                <a:latin typeface="Times New Roman" panose="02020603050405020304" pitchFamily="18" charset="0"/>
                <a:cs typeface="Times New Roman" panose="02020603050405020304" pitchFamily="18" charset="0"/>
              </a:rPr>
              <a:t>Költségtervezés</a:t>
            </a:r>
            <a:endParaRPr lang="fr-FR" sz="5200" dirty="0">
              <a:solidFill>
                <a:srgbClr val="003399"/>
              </a:solidFill>
              <a:latin typeface="Times New Roman" panose="02020603050405020304" pitchFamily="18" charset="0"/>
              <a:cs typeface="Times New Roman" panose="02020603050405020304" pitchFamily="18" charset="0"/>
            </a:endParaRPr>
          </a:p>
          <a:p>
            <a:pPr lvl="1" algn="just">
              <a:lnSpc>
                <a:spcPct val="110000"/>
              </a:lnSpc>
            </a:pPr>
            <a:endParaRPr lang="nb-NO" sz="5200" dirty="0">
              <a:solidFill>
                <a:srgbClr val="003399"/>
              </a:solidFill>
              <a:latin typeface="Times New Roman" panose="02020603050405020304" pitchFamily="18" charset="0"/>
              <a:cs typeface="Times New Roman" panose="02020603050405020304" pitchFamily="18" charset="0"/>
            </a:endParaRPr>
          </a:p>
          <a:p>
            <a:pPr marL="3653437" lvl="1" indent="-1330724">
              <a:lnSpc>
                <a:spcPct val="110000"/>
              </a:lnSpc>
              <a:tabLst>
                <a:tab pos="3621177" algn="l"/>
              </a:tabLst>
            </a:pPr>
            <a:r>
              <a:rPr lang="en-US" sz="5200" dirty="0">
                <a:latin typeface="Times New Roman" panose="02020603050405020304" pitchFamily="18" charset="0"/>
                <a:cs typeface="Times New Roman" panose="02020603050405020304" pitchFamily="18" charset="0"/>
              </a:rPr>
              <a:t>•	</a:t>
            </a:r>
            <a:r>
              <a:rPr lang="hu-HU" sz="5200" dirty="0">
                <a:latin typeface="Times New Roman" panose="02020603050405020304" pitchFamily="18" charset="0"/>
                <a:cs typeface="Times New Roman" panose="02020603050405020304" pitchFamily="18" charset="0"/>
              </a:rPr>
              <a:t>A kezelésbevételeket biztosító szakemberek költségeinek tervezése elsődleges. Alátámasztható piaci ár jellemzők alapján, egyéb sajátosságok (pl.: szakember kapacitás), kezelésbevételek rendszerességének, időtartamának  figyelembevételével </a:t>
            </a:r>
            <a:endParaRPr lang="en-US" sz="5200" dirty="0">
              <a:latin typeface="Times New Roman" panose="02020603050405020304" pitchFamily="18" charset="0"/>
              <a:cs typeface="Times New Roman" panose="02020603050405020304" pitchFamily="18" charset="0"/>
            </a:endParaRPr>
          </a:p>
          <a:p>
            <a:pPr lvl="1">
              <a:lnSpc>
                <a:spcPct val="110000"/>
              </a:lnSpc>
              <a:tabLst>
                <a:tab pos="3621177" algn="l"/>
              </a:tabLst>
            </a:pPr>
            <a:r>
              <a:rPr lang="en-US" sz="5200" dirty="0">
                <a:latin typeface="Times New Roman" panose="02020603050405020304" pitchFamily="18" charset="0"/>
                <a:cs typeface="Times New Roman" panose="02020603050405020304" pitchFamily="18" charset="0"/>
              </a:rPr>
              <a:t>•	</a:t>
            </a:r>
            <a:r>
              <a:rPr lang="hu-HU" sz="5200" dirty="0">
                <a:latin typeface="Times New Roman" panose="02020603050405020304" pitchFamily="18" charset="0"/>
                <a:cs typeface="Times New Roman" panose="02020603050405020304" pitchFamily="18" charset="0"/>
              </a:rPr>
              <a:t>Adminisztratív költségek felhasználásának ütemezése</a:t>
            </a:r>
            <a:endParaRPr lang="en-US" sz="5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8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439467" y="6770484"/>
            <a:ext cx="23515439" cy="13345617"/>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Felépítése és jellemzők</a:t>
            </a:r>
          </a:p>
          <a:p>
            <a:pPr algn="just">
              <a:lnSpc>
                <a:spcPct val="120000"/>
              </a:lnSpc>
            </a:pPr>
            <a:endParaRPr lang="it-IT" sz="5400" b="1" dirty="0">
              <a:solidFill>
                <a:srgbClr val="003399"/>
              </a:solidFill>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1.-től a 7. pontig a pályázó szervezet </a:t>
            </a:r>
            <a:r>
              <a:rPr lang="hu-HU" sz="5400" b="1" dirty="0">
                <a:latin typeface="Times New Roman" panose="02020603050405020304" pitchFamily="18" charset="0"/>
                <a:cs typeface="Times New Roman" panose="02020603050405020304" pitchFamily="18" charset="0"/>
              </a:rPr>
              <a:t>programhoz kapcsolódó összesített programtervét</a:t>
            </a:r>
            <a:r>
              <a:rPr lang="hu-HU" sz="5400" dirty="0">
                <a:latin typeface="Times New Roman" panose="02020603050405020304" pitchFamily="18" charset="0"/>
                <a:cs typeface="Times New Roman" panose="02020603050405020304" pitchFamily="18" charset="0"/>
              </a:rPr>
              <a:t> kérjük megjeleníteni, kiemelt tekintettel a majd résztvevő  szakemberek bevonásának körülményeire, a tevékenységük jellegére és céljára, a megvalósításhoz kapcsolódó kockázatok felmérésére és megoldási lehetőségek bemutatására.</a:t>
            </a:r>
          </a:p>
          <a:p>
            <a:pPr marL="685800" indent="-685800" algn="just">
              <a:lnSpc>
                <a:spcPct val="120000"/>
              </a:lnSpc>
              <a:buFont typeface="Arial" panose="020B0604020202020204" pitchFamily="34" charset="0"/>
              <a:buChar char="•"/>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8 pont, valamint - egynél több résztvevő megvalósítási helyszín - esetén a 8/A betétlap, </a:t>
            </a:r>
            <a:r>
              <a:rPr lang="hu-HU" sz="5400" b="1" dirty="0">
                <a:latin typeface="Times New Roman" panose="02020603050405020304" pitchFamily="18" charset="0"/>
                <a:cs typeface="Times New Roman" panose="02020603050405020304" pitchFamily="18" charset="0"/>
              </a:rPr>
              <a:t>csak az adott intézményre vonatkozó megvalósításra koncentrál</a:t>
            </a:r>
            <a:r>
              <a:rPr lang="hu-HU" sz="5400" dirty="0">
                <a:latin typeface="Times New Roman" panose="02020603050405020304" pitchFamily="18" charset="0"/>
                <a:cs typeface="Times New Roman" panose="02020603050405020304" pitchFamily="18" charset="0"/>
              </a:rPr>
              <a:t>. (célcsoporti szükségletek, bevont szakemberek, kezelésbevételek rendszeressége, időbelisége, kapcsolt célérték meghatározás, résztvevők együttműködése) </a:t>
            </a:r>
            <a:endParaRPr lang="en-US" sz="5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24095" y="2546540"/>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2. sz melléklet Pályázati Adatlap </a:t>
            </a:r>
            <a:endParaRPr lang="en-US" b="1" dirty="0">
              <a:latin typeface="Times New Roman" panose="02020603050405020304" pitchFamily="18" charset="0"/>
              <a:cs typeface="Times New Roman" panose="02020603050405020304" pitchFamily="18" charset="0"/>
            </a:endParaRPr>
          </a:p>
        </p:txBody>
      </p:sp>
      <p:pic>
        <p:nvPicPr>
          <p:cNvPr id="2" name="Kép 1">
            <a:extLst>
              <a:ext uri="{FF2B5EF4-FFF2-40B4-BE49-F238E27FC236}">
                <a16:creationId xmlns:a16="http://schemas.microsoft.com/office/drawing/2014/main" id="{97008985-FED1-482A-BC84-CFEDF4D6C5A2}"/>
              </a:ext>
            </a:extLst>
          </p:cNvPr>
          <p:cNvPicPr>
            <a:picLocks noChangeAspect="1"/>
          </p:cNvPicPr>
          <p:nvPr/>
        </p:nvPicPr>
        <p:blipFill>
          <a:blip r:embed="rId2"/>
          <a:stretch>
            <a:fillRect/>
          </a:stretch>
        </p:blipFill>
        <p:spPr>
          <a:xfrm>
            <a:off x="3496932" y="5634400"/>
            <a:ext cx="13605736" cy="17844241"/>
          </a:xfrm>
          <a:prstGeom prst="rect">
            <a:avLst/>
          </a:prstGeom>
        </p:spPr>
      </p:pic>
    </p:spTree>
    <p:extLst>
      <p:ext uri="{BB962C8B-B14F-4D97-AF65-F5344CB8AC3E}">
        <p14:creationId xmlns:p14="http://schemas.microsoft.com/office/powerpoint/2010/main" val="98648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225919" y="4855304"/>
            <a:ext cx="19045039" cy="19328793"/>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Felépítése és jellemzők</a:t>
            </a:r>
          </a:p>
          <a:p>
            <a:pPr algn="just">
              <a:lnSpc>
                <a:spcPct val="120000"/>
              </a:lnSpc>
            </a:pPr>
            <a:endParaRPr lang="it-IT" sz="5400" b="1" dirty="0">
              <a:solidFill>
                <a:srgbClr val="003399"/>
              </a:solidFill>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Költségterv tábla munkafül</a:t>
            </a:r>
          </a:p>
          <a:p>
            <a:pPr marL="3237113" lvl="1" indent="-914400" algn="just">
              <a:lnSpc>
                <a:spcPct val="120000"/>
              </a:lnSpc>
              <a:buAutoNum type="arabicPeriod"/>
            </a:pPr>
            <a:r>
              <a:rPr lang="hu-HU" sz="5400" dirty="0">
                <a:latin typeface="Times New Roman" panose="02020603050405020304" pitchFamily="18" charset="0"/>
                <a:cs typeface="Times New Roman" panose="02020603050405020304" pitchFamily="18" charset="0"/>
              </a:rPr>
              <a:t>Kezelésbe vételt biztosító szakemberek személyi költségei vagy vállalkozási jogviszony keretében kötött szerződés alapján nyújtott szolgáltatás díja </a:t>
            </a:r>
            <a:r>
              <a:rPr lang="hu-HU" sz="5400" b="1" dirty="0">
                <a:latin typeface="Times New Roman" panose="02020603050405020304" pitchFamily="18" charset="0"/>
                <a:cs typeface="Times New Roman" panose="02020603050405020304" pitchFamily="18" charset="0"/>
              </a:rPr>
              <a:t>(Kitöltésének alapja a Pályázati adatlap 8 pontjában, vagy a 8/A betétlapon megjelenített tervezési alapok)</a:t>
            </a:r>
          </a:p>
          <a:p>
            <a:pPr marL="3237113" lvl="1" indent="-914400" algn="just">
              <a:lnSpc>
                <a:spcPct val="120000"/>
              </a:lnSpc>
              <a:buAutoNum type="arabicPeriod"/>
            </a:pPr>
            <a:endParaRPr lang="hu-HU" sz="5400" dirty="0">
              <a:latin typeface="Times New Roman" panose="02020603050405020304" pitchFamily="18" charset="0"/>
              <a:cs typeface="Times New Roman" panose="02020603050405020304" pitchFamily="18" charset="0"/>
            </a:endParaRPr>
          </a:p>
          <a:p>
            <a:pPr lvl="1" algn="just">
              <a:lnSpc>
                <a:spcPct val="120000"/>
              </a:lnSpc>
            </a:pPr>
            <a:r>
              <a:rPr lang="hu-HU" sz="5400" dirty="0">
                <a:latin typeface="Times New Roman" panose="02020603050405020304" pitchFamily="18" charset="0"/>
                <a:cs typeface="Times New Roman" panose="02020603050405020304" pitchFamily="18" charset="0"/>
              </a:rPr>
              <a:t>2. Adminisztratív költségek  (Maximuma a kezelésbevételt biztosító szakemberek személyi költségeire kalkulált támogatási összeg igény 7%-a, forint)</a:t>
            </a:r>
          </a:p>
          <a:p>
            <a:pPr marL="685800" indent="-685800" algn="just">
              <a:lnSpc>
                <a:spcPct val="120000"/>
              </a:lnSpc>
              <a:buFont typeface="Arial" panose="020B0604020202020204" pitchFamily="34" charset="0"/>
              <a:buChar char="•"/>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Kitöltési útmutató munkafül</a:t>
            </a:r>
          </a:p>
          <a:p>
            <a:pPr marL="3008513" lvl="1"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Oszloponként rögzíti a kitöltést segítő információkat (például képletek adatok / számok meghatározásához, vagy járulékszámításhoz)</a:t>
            </a:r>
            <a:endParaRPr lang="en-US" sz="5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24095" y="2546540"/>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3. sz melléklet Költségterv adatlap</a:t>
            </a:r>
            <a:endParaRPr lang="en-US" b="1" dirty="0">
              <a:latin typeface="Times New Roman" panose="02020603050405020304" pitchFamily="18" charset="0"/>
              <a:cs typeface="Times New Roman" panose="02020603050405020304" pitchFamily="18" charset="0"/>
            </a:endParaRPr>
          </a:p>
        </p:txBody>
      </p:sp>
      <p:pic>
        <p:nvPicPr>
          <p:cNvPr id="3" name="Kép 2">
            <a:extLst>
              <a:ext uri="{FF2B5EF4-FFF2-40B4-BE49-F238E27FC236}">
                <a16:creationId xmlns:a16="http://schemas.microsoft.com/office/drawing/2014/main" id="{BB7C2A5E-45C0-45B4-85CD-A8ABFC3996E2}"/>
              </a:ext>
            </a:extLst>
          </p:cNvPr>
          <p:cNvPicPr>
            <a:picLocks noChangeAspect="1"/>
          </p:cNvPicPr>
          <p:nvPr/>
        </p:nvPicPr>
        <p:blipFill>
          <a:blip r:embed="rId2"/>
          <a:stretch>
            <a:fillRect/>
          </a:stretch>
        </p:blipFill>
        <p:spPr>
          <a:xfrm>
            <a:off x="1016000" y="4855304"/>
            <a:ext cx="19507200" cy="16146606"/>
          </a:xfrm>
          <a:prstGeom prst="rect">
            <a:avLst/>
          </a:prstGeom>
        </p:spPr>
      </p:pic>
    </p:spTree>
    <p:extLst>
      <p:ext uri="{BB962C8B-B14F-4D97-AF65-F5344CB8AC3E}">
        <p14:creationId xmlns:p14="http://schemas.microsoft.com/office/powerpoint/2010/main" val="49605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428" y="1496673"/>
            <a:ext cx="37469238" cy="1869462"/>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Költségterv alátámasztása, kalkulációs alapok</a:t>
            </a:r>
          </a:p>
        </p:txBody>
      </p:sp>
      <p:sp>
        <p:nvSpPr>
          <p:cNvPr id="5" name="TextBox 4"/>
          <p:cNvSpPr txBox="1"/>
          <p:nvPr/>
        </p:nvSpPr>
        <p:spPr>
          <a:xfrm>
            <a:off x="2268053" y="3330348"/>
            <a:ext cx="32005013" cy="1392408"/>
          </a:xfrm>
          <a:prstGeom prst="rect">
            <a:avLst/>
          </a:prstGeom>
          <a:noFill/>
        </p:spPr>
        <p:txBody>
          <a:bodyPr wrap="square" lIns="464543" tIns="232271" rIns="464543" bIns="232271" rtlCol="0">
            <a:spAutoFit/>
          </a:bodyPr>
          <a:lstStyle/>
          <a:p>
            <a:r>
              <a:rPr lang="sk-SK" sz="6000" dirty="0">
                <a:latin typeface="Times New Roman" panose="02020603050405020304" pitchFamily="18" charset="0"/>
                <a:cs typeface="Times New Roman" panose="02020603050405020304" pitchFamily="18" charset="0"/>
              </a:rPr>
              <a:t>Kezelésbevételt biztosító szakemberek személyi / szolgáltatási költségei (93%) </a:t>
            </a:r>
            <a:endParaRPr lang="en-US" sz="6000" cap="all"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85428" y="5396259"/>
            <a:ext cx="40939198" cy="20325989"/>
          </a:xfrm>
          <a:prstGeom prst="rect">
            <a:avLst/>
          </a:prstGeom>
          <a:noFill/>
        </p:spPr>
        <p:txBody>
          <a:bodyPr wrap="square" lIns="464543" tIns="232271" rIns="464543" bIns="232271" rtlCol="0">
            <a:spAutoFit/>
          </a:bodyPr>
          <a:lstStyle/>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Szakemberek foglalkoztatási jogviszonya lehet</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Munkaviszony (részmunkaidős munkaszerződés, munkaszerződésen alapuló prémiumfeladat kijelölés vagy célfeladat kijelölés)</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Megbízási jogviszony (magánszeméllyel kötött szerződés, megbízási szerződés) – közbeszerzési kötelezettség felmerülhet</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Vállalkozói jogviszony (egyéni vállalkozóval, céggel kötött vállalkozói/</a:t>
            </a:r>
            <a:r>
              <a:rPr lang="hu-HU" sz="5400" dirty="0" err="1">
                <a:latin typeface="Times New Roman" panose="02020603050405020304" pitchFamily="18" charset="0"/>
                <a:cs typeface="Times New Roman" panose="02020603050405020304" pitchFamily="18" charset="0"/>
              </a:rPr>
              <a:t>stb</a:t>
            </a:r>
            <a:r>
              <a:rPr lang="hu-HU" sz="5400" dirty="0">
                <a:latin typeface="Times New Roman" panose="02020603050405020304" pitchFamily="18" charset="0"/>
                <a:cs typeface="Times New Roman" panose="02020603050405020304" pitchFamily="18" charset="0"/>
              </a:rPr>
              <a:t> szerződés) – közbeszerzési kötelezettség felmerülhet</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Szakemberek díjazási formája lehet </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Óradíj alapú </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Teljesítési díj alapú</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Havi bér, bérjellegű kifizetések</a:t>
            </a:r>
          </a:p>
          <a:p>
            <a:pPr marL="685800" indent="-685800" algn="just">
              <a:lnSpc>
                <a:spcPct val="120000"/>
              </a:lnSpc>
              <a:buFont typeface="Arial" panose="020B0604020202020204" pitchFamily="34" charset="0"/>
              <a:buChar char="•"/>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Alátámasztásukhoz kapcsolódó példák </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KSH bértáblák , online árlista kutatás (3 képernyőmentés), indikatív ajánlatkérés a szakembertől, ajánlatkérés kiírása a tevékenységre</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dirty="0">
                <a:latin typeface="Times New Roman" panose="02020603050405020304" pitchFamily="18" charset="0"/>
                <a:cs typeface="Times New Roman" panose="02020603050405020304" pitchFamily="18" charset="0"/>
              </a:rPr>
              <a:t>A fent leírtak nyújthatják a kalkulációs alapját a Szakemberek díjazásának. Ezen felül a tervezéskor érdemes figyelembe venni a helyi szintű sajátosságokat:</a:t>
            </a: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Célcsoport élettérben végzi a tevékenységet, utazási költség, területi szakember kapacitáshiány, </a:t>
            </a:r>
            <a:r>
              <a:rPr lang="hu-HU" sz="5400" dirty="0" err="1">
                <a:latin typeface="Times New Roman" panose="02020603050405020304" pitchFamily="18" charset="0"/>
                <a:cs typeface="Times New Roman" panose="02020603050405020304" pitchFamily="18" charset="0"/>
              </a:rPr>
              <a:t>stb</a:t>
            </a:r>
            <a:endParaRPr lang="hu-HU" sz="5400" dirty="0">
              <a:latin typeface="Times New Roman" panose="02020603050405020304" pitchFamily="18" charset="0"/>
              <a:cs typeface="Times New Roman" panose="02020603050405020304" pitchFamily="18" charset="0"/>
            </a:endParaRPr>
          </a:p>
          <a:p>
            <a:pPr algn="just">
              <a:lnSpc>
                <a:spcPct val="120000"/>
              </a:lnSpc>
            </a:pPr>
            <a:endParaRPr lang="hu-HU" sz="5400" dirty="0">
              <a:latin typeface="Times New Roman" panose="02020603050405020304" pitchFamily="18" charset="0"/>
              <a:cs typeface="Times New Roman" panose="02020603050405020304" pitchFamily="18" charset="0"/>
            </a:endParaRPr>
          </a:p>
          <a:p>
            <a:pPr algn="just">
              <a:lnSpc>
                <a:spcPct val="120000"/>
              </a:lnSpc>
            </a:pPr>
            <a:r>
              <a:rPr lang="hu-HU" sz="5400" b="1" dirty="0">
                <a:latin typeface="Times New Roman" panose="02020603050405020304" pitchFamily="18" charset="0"/>
                <a:cs typeface="Times New Roman" panose="02020603050405020304" pitchFamily="18" charset="0"/>
              </a:rPr>
              <a:t>A pályázat során benyújtásra kerülő alátámasztás tartalmilag meg kell, hogy egyezzen a költségtervben feltüntetett díjazási adatoknak. Átlátható indoklást kell biztosítania a táblán feltüntetett költségelemekhez.</a:t>
            </a:r>
          </a:p>
        </p:txBody>
      </p:sp>
    </p:spTree>
    <p:extLst>
      <p:ext uri="{BB962C8B-B14F-4D97-AF65-F5344CB8AC3E}">
        <p14:creationId xmlns:p14="http://schemas.microsoft.com/office/powerpoint/2010/main" val="32972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6451838" cy="26133425"/>
          </a:xfrm>
          <a:prstGeom prst="rect">
            <a:avLst/>
          </a:prstGeom>
          <a:solidFill>
            <a:srgbClr val="F0F0F0"/>
          </a:solidFill>
        </p:spPr>
        <p:style>
          <a:lnRef idx="2">
            <a:schemeClr val="accent1">
              <a:shade val="50000"/>
            </a:schemeClr>
          </a:lnRef>
          <a:fillRef idx="1">
            <a:schemeClr val="accent1"/>
          </a:fillRef>
          <a:effectRef idx="0">
            <a:schemeClr val="accent1"/>
          </a:effectRef>
          <a:fontRef idx="minor">
            <a:schemeClr val="lt1"/>
          </a:fontRef>
        </p:style>
        <p:txBody>
          <a:bodyPr lIns="464543" tIns="232271" rIns="464543" bIns="232271"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descr="Asse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1838" cy="26133425"/>
          </a:xfrm>
          <a:prstGeom prst="rect">
            <a:avLst/>
          </a:prstGeom>
        </p:spPr>
      </p:pic>
      <p:pic>
        <p:nvPicPr>
          <p:cNvPr id="6" name="Picture 5" descr="Asset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9676" y="0"/>
            <a:ext cx="5322164" cy="26133425"/>
          </a:xfrm>
          <a:prstGeom prst="rect">
            <a:avLst/>
          </a:prstGeom>
        </p:spPr>
      </p:pic>
      <p:sp>
        <p:nvSpPr>
          <p:cNvPr id="9" name="TextBox 8"/>
          <p:cNvSpPr txBox="1"/>
          <p:nvPr/>
        </p:nvSpPr>
        <p:spPr>
          <a:xfrm>
            <a:off x="3474380" y="11831406"/>
            <a:ext cx="27281235" cy="2654292"/>
          </a:xfrm>
          <a:prstGeom prst="rect">
            <a:avLst/>
          </a:prstGeom>
          <a:noFill/>
        </p:spPr>
        <p:txBody>
          <a:bodyPr wrap="square" lIns="464543" tIns="232271" rIns="464543" bIns="232271" rtlCol="0">
            <a:spAutoFit/>
          </a:bodyPr>
          <a:lstStyle/>
          <a:p>
            <a:r>
              <a:rPr lang="hu-HU" sz="14200" b="1" dirty="0">
                <a:latin typeface="Times New Roman" panose="02020603050405020304" pitchFamily="18" charset="0"/>
                <a:cs typeface="Times New Roman" panose="02020603050405020304" pitchFamily="18" charset="0"/>
              </a:rPr>
              <a:t>Adatszolgáltatás témaköre</a:t>
            </a:r>
          </a:p>
        </p:txBody>
      </p:sp>
      <p:sp>
        <p:nvSpPr>
          <p:cNvPr id="10" name="TextBox 9"/>
          <p:cNvSpPr txBox="1"/>
          <p:nvPr/>
        </p:nvSpPr>
        <p:spPr>
          <a:xfrm>
            <a:off x="3474380" y="19815452"/>
            <a:ext cx="26666794" cy="1869462"/>
          </a:xfrm>
          <a:prstGeom prst="rect">
            <a:avLst/>
          </a:prstGeom>
          <a:noFill/>
        </p:spPr>
        <p:txBody>
          <a:bodyPr wrap="square" lIns="464543" tIns="232271" rIns="464543" bIns="232271" rtlCol="0">
            <a:spAutoFit/>
          </a:bodyPr>
          <a:lstStyle/>
          <a:p>
            <a:r>
              <a:rPr lang="hu-HU" dirty="0">
                <a:latin typeface="Times New Roman" panose="02020603050405020304" pitchFamily="18" charset="0"/>
                <a:cs typeface="Times New Roman" panose="02020603050405020304" pitchFamily="18" charset="0"/>
              </a:rPr>
              <a:t>A megvalósítás adminisztrációs háttere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59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30483" y="5396707"/>
            <a:ext cx="19354927" cy="19328793"/>
          </a:xfrm>
          <a:prstGeom prst="rect">
            <a:avLst/>
          </a:prstGeom>
          <a:noFill/>
        </p:spPr>
        <p:txBody>
          <a:bodyPr wrap="square" lIns="464543" tIns="232271" rIns="464543" bIns="232271" rtlCol="0">
            <a:spAutoFit/>
          </a:bodyPr>
          <a:lstStyle/>
          <a:p>
            <a:pPr algn="just">
              <a:lnSpc>
                <a:spcPct val="120000"/>
              </a:lnSpc>
            </a:pPr>
            <a:r>
              <a:rPr lang="hu-HU" sz="5400" b="1" dirty="0">
                <a:solidFill>
                  <a:srgbClr val="003399"/>
                </a:solidFill>
                <a:latin typeface="Times New Roman" panose="02020603050405020304" pitchFamily="18" charset="0"/>
                <a:cs typeface="Times New Roman" panose="02020603050405020304" pitchFamily="18" charset="0"/>
              </a:rPr>
              <a:t>Funkciója, alkalmazása</a:t>
            </a:r>
          </a:p>
          <a:p>
            <a:pPr algn="just">
              <a:lnSpc>
                <a:spcPct val="120000"/>
              </a:lnSpc>
            </a:pPr>
            <a:endParaRPr lang="it-IT" sz="5400" b="1" dirty="0">
              <a:solidFill>
                <a:srgbClr val="003399"/>
              </a:solidFill>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Célja az ügyfél </a:t>
            </a:r>
            <a:r>
              <a:rPr lang="hu-HU" sz="5400" b="1" u="sng" dirty="0">
                <a:latin typeface="Times New Roman" panose="02020603050405020304" pitchFamily="18" charset="0"/>
                <a:cs typeface="Times New Roman" panose="02020603050405020304" pitchFamily="18" charset="0"/>
              </a:rPr>
              <a:t>első megjelenésekor </a:t>
            </a:r>
            <a:r>
              <a:rPr lang="hu-HU" sz="5400" dirty="0">
                <a:latin typeface="Times New Roman" panose="02020603050405020304" pitchFamily="18" charset="0"/>
                <a:cs typeface="Times New Roman" panose="02020603050405020304" pitchFamily="18" charset="0"/>
              </a:rPr>
              <a:t>a bevonás rögzítése, a személyes adatok felvétele és a hozzájárulás adminisztrálása, valamint az egyéni azonosító manuális generálása, amelyen az ügyfél kezelésbevételei rögzítésre kerülnek. Itt kerül rögzítésre továbbá, az intézményvezető, vagy arra meghatalmazott személy aláírásával, hogy az ügyfél az EFOP Plusz étkezés szolgáltatásában is részesül(t).</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Mindegyik szakember kategória, akinél az ügyfél megjelenik felveszi ezt az adatlapot és a zárható szekrényében őrzi, akkor is, ha az ügyfél nem jelenik meg több rendelési alkalmon.</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Ha a szakember „esetmappát” vezet ügyfeleiről (nem kötelező tevékenység), akkor ez annak részét képezi, vagy egyéb módon tárolják.</a:t>
            </a:r>
          </a:p>
          <a:p>
            <a:pPr algn="just">
              <a:lnSpc>
                <a:spcPct val="120000"/>
              </a:lnSpc>
            </a:pPr>
            <a:endParaRPr lang="hu-HU" sz="5400" dirty="0">
              <a:latin typeface="Times New Roman" panose="02020603050405020304" pitchFamily="18" charset="0"/>
              <a:cs typeface="Times New Roman" panose="02020603050405020304" pitchFamily="18" charset="0"/>
            </a:endParaRPr>
          </a:p>
          <a:p>
            <a:pPr marL="685800" indent="-685800" algn="just">
              <a:lnSpc>
                <a:spcPct val="120000"/>
              </a:lnSpc>
              <a:buFont typeface="Arial" panose="020B0604020202020204" pitchFamily="34" charset="0"/>
              <a:buChar char="•"/>
            </a:pPr>
            <a:r>
              <a:rPr lang="hu-HU" sz="5400" dirty="0">
                <a:latin typeface="Times New Roman" panose="02020603050405020304" pitchFamily="18" charset="0"/>
                <a:cs typeface="Times New Roman" panose="02020603050405020304" pitchFamily="18" charset="0"/>
              </a:rPr>
              <a:t>Helyszíni ellenőrzés során megtekinthető az ellenőrök részéről.</a:t>
            </a:r>
            <a:endParaRPr lang="en-US" sz="5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42401" y="2546540"/>
            <a:ext cx="19907930" cy="1876526"/>
          </a:xfrm>
          <a:prstGeom prst="rect">
            <a:avLst/>
          </a:prstGeom>
          <a:noFill/>
        </p:spPr>
        <p:txBody>
          <a:bodyPr wrap="square" lIns="464543" tIns="232271" rIns="464543" bIns="232271" rtlCol="0">
            <a:spAutoFit/>
          </a:bodyPr>
          <a:lstStyle/>
          <a:p>
            <a:r>
              <a:rPr lang="cs-CZ" b="1" dirty="0">
                <a:latin typeface="Times New Roman" panose="02020603050405020304" pitchFamily="18" charset="0"/>
                <a:cs typeface="Times New Roman" panose="02020603050405020304" pitchFamily="18" charset="0"/>
              </a:rPr>
              <a:t>Egyéni lap</a:t>
            </a:r>
            <a:endParaRPr lang="en-US" b="1" dirty="0">
              <a:latin typeface="Times New Roman" panose="02020603050405020304" pitchFamily="18" charset="0"/>
              <a:cs typeface="Times New Roman" panose="02020603050405020304" pitchFamily="18" charset="0"/>
            </a:endParaRPr>
          </a:p>
        </p:txBody>
      </p:sp>
      <p:pic>
        <p:nvPicPr>
          <p:cNvPr id="2" name="Kép 1">
            <a:extLst>
              <a:ext uri="{FF2B5EF4-FFF2-40B4-BE49-F238E27FC236}">
                <a16:creationId xmlns:a16="http://schemas.microsoft.com/office/drawing/2014/main" id="{5E3CC16F-72BC-48CE-8CF1-46BE3B20C200}"/>
              </a:ext>
            </a:extLst>
          </p:cNvPr>
          <p:cNvPicPr>
            <a:picLocks noChangeAspect="1"/>
          </p:cNvPicPr>
          <p:nvPr/>
        </p:nvPicPr>
        <p:blipFill>
          <a:blip r:embed="rId2"/>
          <a:stretch>
            <a:fillRect/>
          </a:stretch>
        </p:blipFill>
        <p:spPr>
          <a:xfrm>
            <a:off x="4919332" y="5208832"/>
            <a:ext cx="12589735" cy="17801925"/>
          </a:xfrm>
          <a:prstGeom prst="rect">
            <a:avLst/>
          </a:prstGeom>
        </p:spPr>
      </p:pic>
    </p:spTree>
    <p:extLst>
      <p:ext uri="{BB962C8B-B14F-4D97-AF65-F5344CB8AC3E}">
        <p14:creationId xmlns:p14="http://schemas.microsoft.com/office/powerpoint/2010/main" val="2104058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1036</TotalTime>
  <Words>1147</Words>
  <Application>Microsoft Office PowerPoint</Application>
  <PresentationFormat>Egyéni</PresentationFormat>
  <Paragraphs>135</Paragraphs>
  <Slides>16</Slides>
  <Notes>0</Notes>
  <HiddenSlides>0</HiddenSlides>
  <MMClips>0</MMClips>
  <ScaleCrop>false</ScaleCrop>
  <HeadingPairs>
    <vt:vector size="8" baseType="variant">
      <vt:variant>
        <vt:lpstr>Használt betűtípusok</vt:lpstr>
      </vt:variant>
      <vt:variant>
        <vt:i4>3</vt:i4>
      </vt:variant>
      <vt:variant>
        <vt:lpstr>Téma</vt:lpstr>
      </vt:variant>
      <vt:variant>
        <vt:i4>1</vt:i4>
      </vt:variant>
      <vt:variant>
        <vt:lpstr>Beágyazott OLE kiszolgálók</vt:lpstr>
      </vt:variant>
      <vt:variant>
        <vt:i4>1</vt:i4>
      </vt:variant>
      <vt:variant>
        <vt:lpstr>Diacímek</vt:lpstr>
      </vt:variant>
      <vt:variant>
        <vt:i4>16</vt:i4>
      </vt:variant>
    </vt:vector>
  </HeadingPairs>
  <TitlesOfParts>
    <vt:vector size="21" baseType="lpstr">
      <vt:lpstr>Arial</vt:lpstr>
      <vt:lpstr>Calibri</vt:lpstr>
      <vt:lpstr>Times New Roman</vt:lpstr>
      <vt:lpstr>Office Theme</vt:lpstr>
      <vt:lpstr>Worksheet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coollab</dc:creator>
  <cp:lastModifiedBy>nora</cp:lastModifiedBy>
  <cp:revision>93</cp:revision>
  <dcterms:created xsi:type="dcterms:W3CDTF">2021-02-22T15:24:10Z</dcterms:created>
  <dcterms:modified xsi:type="dcterms:W3CDTF">2026-05-26T11:26:33Z</dcterms:modified>
</cp:coreProperties>
</file>