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7" r:id="rId4"/>
    <p:sldId id="269" r:id="rId5"/>
    <p:sldId id="270" r:id="rId6"/>
    <p:sldId id="271" r:id="rId7"/>
    <p:sldId id="263" r:id="rId8"/>
  </p:sldIdLst>
  <p:sldSz cx="46451838" cy="26133425"/>
  <p:notesSz cx="6858000" cy="9144000"/>
  <p:defaultTextStyle>
    <a:defPPr>
      <a:defRPr lang="en-US"/>
    </a:defPPr>
    <a:lvl1pPr marL="0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1pPr>
    <a:lvl2pPr marL="232271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2pPr>
    <a:lvl3pPr marL="464542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3pPr>
    <a:lvl4pPr marL="696813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4pPr>
    <a:lvl5pPr marL="929085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5pPr>
    <a:lvl6pPr marL="1161356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6pPr>
    <a:lvl7pPr marL="1393627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7pPr>
    <a:lvl8pPr marL="16258992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8pPr>
    <a:lvl9pPr marL="18581705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31">
          <p15:clr>
            <a:srgbClr val="A4A3A4"/>
          </p15:clr>
        </p15:guide>
        <p15:guide id="2" pos="1463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rag" initials="v" lastIdx="7" clrIdx="0">
    <p:extLst>
      <p:ext uri="{19B8F6BF-5375-455C-9EA6-DF929625EA0E}">
        <p15:presenceInfo xmlns:p15="http://schemas.microsoft.com/office/powerpoint/2012/main" userId="vira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F0F04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éma alapján készült stílus 1 – 3. jelölőszín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20" d="100"/>
          <a:sy n="20" d="100"/>
        </p:scale>
        <p:origin x="1902" y="780"/>
      </p:cViewPr>
      <p:guideLst>
        <p:guide orient="horz" pos="8231"/>
        <p:guide pos="146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3888" y="8118304"/>
            <a:ext cx="39484062" cy="5601749"/>
          </a:xfrm>
        </p:spPr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7776" y="14808941"/>
            <a:ext cx="32516287" cy="66785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22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4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68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90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613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936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5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581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6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8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677582" y="786421"/>
            <a:ext cx="10451664" cy="16720555"/>
          </a:xfrm>
        </p:spPr>
        <p:txBody>
          <a:bodyPr vert="eaVert"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22592" y="786421"/>
            <a:ext cx="30580793" cy="16720555"/>
          </a:xfrm>
        </p:spPr>
        <p:txBody>
          <a:bodyPr vert="eaVert"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375" y="16793151"/>
            <a:ext cx="39484062" cy="5190387"/>
          </a:xfrm>
        </p:spPr>
        <p:txBody>
          <a:bodyPr anchor="t"/>
          <a:lstStyle>
            <a:lvl1pPr algn="l">
              <a:defRPr sz="20300" b="1" cap="all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375" y="11076462"/>
            <a:ext cx="39484062" cy="5716684"/>
          </a:xfrm>
        </p:spPr>
        <p:txBody>
          <a:bodyPr anchor="b"/>
          <a:lstStyle>
            <a:lvl1pPr marL="0" indent="0">
              <a:buNone/>
              <a:defRPr sz="10200">
                <a:solidFill>
                  <a:schemeClr val="tx1">
                    <a:tint val="75000"/>
                  </a:schemeClr>
                </a:solidFill>
              </a:defRPr>
            </a:lvl1pPr>
            <a:lvl2pPr marL="2322713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 marL="4645426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6813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29085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61356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93627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58992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58170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3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2592" y="4573352"/>
            <a:ext cx="20516228" cy="12933624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2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13018" y="4573352"/>
            <a:ext cx="20516228" cy="12933624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2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4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592" y="1046551"/>
            <a:ext cx="41806654" cy="4355571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592" y="5849777"/>
            <a:ext cx="20524296" cy="243791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2713" indent="0">
              <a:buNone/>
              <a:defRPr sz="10200" b="1"/>
            </a:lvl2pPr>
            <a:lvl3pPr marL="4645426" indent="0">
              <a:buNone/>
              <a:defRPr sz="9100" b="1"/>
            </a:lvl3pPr>
            <a:lvl4pPr marL="6968139" indent="0">
              <a:buNone/>
              <a:defRPr sz="8100" b="1"/>
            </a:lvl4pPr>
            <a:lvl5pPr marL="9290853" indent="0">
              <a:buNone/>
              <a:defRPr sz="8100" b="1"/>
            </a:lvl5pPr>
            <a:lvl6pPr marL="11613566" indent="0">
              <a:buNone/>
              <a:defRPr sz="8100" b="1"/>
            </a:lvl6pPr>
            <a:lvl7pPr marL="13936279" indent="0">
              <a:buNone/>
              <a:defRPr sz="8100" b="1"/>
            </a:lvl7pPr>
            <a:lvl8pPr marL="16258992" indent="0">
              <a:buNone/>
              <a:defRPr sz="8100" b="1"/>
            </a:lvl8pPr>
            <a:lvl9pPr marL="18581705" indent="0">
              <a:buNone/>
              <a:defRPr sz="81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2592" y="8287682"/>
            <a:ext cx="20524296" cy="15056968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596896" y="5849777"/>
            <a:ext cx="20532358" cy="243791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2713" indent="0">
              <a:buNone/>
              <a:defRPr sz="10200" b="1"/>
            </a:lvl2pPr>
            <a:lvl3pPr marL="4645426" indent="0">
              <a:buNone/>
              <a:defRPr sz="9100" b="1"/>
            </a:lvl3pPr>
            <a:lvl4pPr marL="6968139" indent="0">
              <a:buNone/>
              <a:defRPr sz="8100" b="1"/>
            </a:lvl4pPr>
            <a:lvl5pPr marL="9290853" indent="0">
              <a:buNone/>
              <a:defRPr sz="8100" b="1"/>
            </a:lvl5pPr>
            <a:lvl6pPr marL="11613566" indent="0">
              <a:buNone/>
              <a:defRPr sz="8100" b="1"/>
            </a:lvl6pPr>
            <a:lvl7pPr marL="13936279" indent="0">
              <a:buNone/>
              <a:defRPr sz="8100" b="1"/>
            </a:lvl7pPr>
            <a:lvl8pPr marL="16258992" indent="0">
              <a:buNone/>
              <a:defRPr sz="8100" b="1"/>
            </a:lvl8pPr>
            <a:lvl9pPr marL="18581705" indent="0">
              <a:buNone/>
              <a:defRPr sz="81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596896" y="8287682"/>
            <a:ext cx="20532358" cy="15056968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7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599" y="1040495"/>
            <a:ext cx="15282335" cy="4428166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1378" y="1040503"/>
            <a:ext cx="25967868" cy="22304155"/>
          </a:xfrm>
        </p:spPr>
        <p:txBody>
          <a:bodyPr/>
          <a:lstStyle>
            <a:lvl1pPr>
              <a:defRPr sz="16300"/>
            </a:lvl1pPr>
            <a:lvl2pPr>
              <a:defRPr sz="14200"/>
            </a:lvl2pPr>
            <a:lvl3pPr>
              <a:defRPr sz="12200"/>
            </a:lvl3pPr>
            <a:lvl4pPr>
              <a:defRPr sz="10200"/>
            </a:lvl4pPr>
            <a:lvl5pPr>
              <a:defRPr sz="10200"/>
            </a:lvl5pPr>
            <a:lvl6pPr>
              <a:defRPr sz="10200"/>
            </a:lvl6pPr>
            <a:lvl7pPr>
              <a:defRPr sz="10200"/>
            </a:lvl7pPr>
            <a:lvl8pPr>
              <a:defRPr sz="10200"/>
            </a:lvl8pPr>
            <a:lvl9pPr>
              <a:defRPr sz="102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2599" y="5468669"/>
            <a:ext cx="15282335" cy="17875989"/>
          </a:xfrm>
        </p:spPr>
        <p:txBody>
          <a:bodyPr/>
          <a:lstStyle>
            <a:lvl1pPr marL="0" indent="0">
              <a:buNone/>
              <a:defRPr sz="7100"/>
            </a:lvl1pPr>
            <a:lvl2pPr marL="2322713" indent="0">
              <a:buNone/>
              <a:defRPr sz="6100"/>
            </a:lvl2pPr>
            <a:lvl3pPr marL="4645426" indent="0">
              <a:buNone/>
              <a:defRPr sz="5100"/>
            </a:lvl3pPr>
            <a:lvl4pPr marL="6968139" indent="0">
              <a:buNone/>
              <a:defRPr sz="4600"/>
            </a:lvl4pPr>
            <a:lvl5pPr marL="9290853" indent="0">
              <a:buNone/>
              <a:defRPr sz="4600"/>
            </a:lvl5pPr>
            <a:lvl6pPr marL="11613566" indent="0">
              <a:buNone/>
              <a:defRPr sz="4600"/>
            </a:lvl6pPr>
            <a:lvl7pPr marL="13936279" indent="0">
              <a:buNone/>
              <a:defRPr sz="4600"/>
            </a:lvl7pPr>
            <a:lvl8pPr marL="16258992" indent="0">
              <a:buNone/>
              <a:defRPr sz="4600"/>
            </a:lvl8pPr>
            <a:lvl9pPr marL="18581705" indent="0">
              <a:buNone/>
              <a:defRPr sz="46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3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4885" y="18293397"/>
            <a:ext cx="27871103" cy="2159642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4885" y="2335069"/>
            <a:ext cx="27871103" cy="15680055"/>
          </a:xfrm>
        </p:spPr>
        <p:txBody>
          <a:bodyPr/>
          <a:lstStyle>
            <a:lvl1pPr marL="0" indent="0">
              <a:buNone/>
              <a:defRPr sz="16300"/>
            </a:lvl1pPr>
            <a:lvl2pPr marL="2322713" indent="0">
              <a:buNone/>
              <a:defRPr sz="14200"/>
            </a:lvl2pPr>
            <a:lvl3pPr marL="4645426" indent="0">
              <a:buNone/>
              <a:defRPr sz="12200"/>
            </a:lvl3pPr>
            <a:lvl4pPr marL="6968139" indent="0">
              <a:buNone/>
              <a:defRPr sz="10200"/>
            </a:lvl4pPr>
            <a:lvl5pPr marL="9290853" indent="0">
              <a:buNone/>
              <a:defRPr sz="10200"/>
            </a:lvl5pPr>
            <a:lvl6pPr marL="11613566" indent="0">
              <a:buNone/>
              <a:defRPr sz="10200"/>
            </a:lvl6pPr>
            <a:lvl7pPr marL="13936279" indent="0">
              <a:buNone/>
              <a:defRPr sz="10200"/>
            </a:lvl7pPr>
            <a:lvl8pPr marL="16258992" indent="0">
              <a:buNone/>
              <a:defRPr sz="10200"/>
            </a:lvl8pPr>
            <a:lvl9pPr marL="18581705" indent="0">
              <a:buNone/>
              <a:defRPr sz="10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04885" y="20453037"/>
            <a:ext cx="27871103" cy="3067048"/>
          </a:xfrm>
        </p:spPr>
        <p:txBody>
          <a:bodyPr/>
          <a:lstStyle>
            <a:lvl1pPr marL="0" indent="0">
              <a:buNone/>
              <a:defRPr sz="7100"/>
            </a:lvl1pPr>
            <a:lvl2pPr marL="2322713" indent="0">
              <a:buNone/>
              <a:defRPr sz="6100"/>
            </a:lvl2pPr>
            <a:lvl3pPr marL="4645426" indent="0">
              <a:buNone/>
              <a:defRPr sz="5100"/>
            </a:lvl3pPr>
            <a:lvl4pPr marL="6968139" indent="0">
              <a:buNone/>
              <a:defRPr sz="4600"/>
            </a:lvl4pPr>
            <a:lvl5pPr marL="9290853" indent="0">
              <a:buNone/>
              <a:defRPr sz="4600"/>
            </a:lvl5pPr>
            <a:lvl6pPr marL="11613566" indent="0">
              <a:buNone/>
              <a:defRPr sz="4600"/>
            </a:lvl6pPr>
            <a:lvl7pPr marL="13936279" indent="0">
              <a:buNone/>
              <a:defRPr sz="4600"/>
            </a:lvl7pPr>
            <a:lvl8pPr marL="16258992" indent="0">
              <a:buNone/>
              <a:defRPr sz="4600"/>
            </a:lvl8pPr>
            <a:lvl9pPr marL="18581705" indent="0">
              <a:buNone/>
              <a:defRPr sz="46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7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2592" y="1046551"/>
            <a:ext cx="41806654" cy="4355571"/>
          </a:xfrm>
          <a:prstGeom prst="rect">
            <a:avLst/>
          </a:prstGeom>
        </p:spPr>
        <p:txBody>
          <a:bodyPr vert="horz" lIns="464543" tIns="232271" rIns="464543" bIns="232271" rtlCol="0" anchor="ctr">
            <a:normAutofit/>
          </a:bodyPr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592" y="6097804"/>
            <a:ext cx="41806654" cy="17246851"/>
          </a:xfrm>
          <a:prstGeom prst="rect">
            <a:avLst/>
          </a:prstGeom>
        </p:spPr>
        <p:txBody>
          <a:bodyPr vert="horz" lIns="464543" tIns="232271" rIns="464543" bIns="232271" rtlCol="0">
            <a:normAutofit/>
          </a:bodyPr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592" y="24221816"/>
            <a:ext cx="10838762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l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2B06D-4C5B-8D4F-955F-7DF9BA801E4E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1045" y="24221816"/>
            <a:ext cx="14709749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ct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290484" y="24221816"/>
            <a:ext cx="10838762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9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22713" rtl="0" eaLnBrk="1" latinLnBrk="0" hangingPunct="1">
        <a:spcBef>
          <a:spcPct val="0"/>
        </a:spcBef>
        <a:buNone/>
        <a:defRPr sz="2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2035" indent="-1742035" algn="l" defTabSz="2322713" rtl="0" eaLnBrk="1" latinLnBrk="0" hangingPunct="1">
        <a:spcBef>
          <a:spcPct val="20000"/>
        </a:spcBef>
        <a:buFont typeface="Arial"/>
        <a:buChar char="•"/>
        <a:defRPr sz="16300" kern="1200">
          <a:solidFill>
            <a:schemeClr val="tx1"/>
          </a:solidFill>
          <a:latin typeface="+mn-lt"/>
          <a:ea typeface="+mn-ea"/>
          <a:cs typeface="+mn-cs"/>
        </a:defRPr>
      </a:lvl1pPr>
      <a:lvl2pPr marL="3774409" indent="-1451696" algn="l" defTabSz="2322713" rtl="0" eaLnBrk="1" latinLnBrk="0" hangingPunct="1">
        <a:spcBef>
          <a:spcPct val="20000"/>
        </a:spcBef>
        <a:buFont typeface="Arial"/>
        <a:buChar char="–"/>
        <a:defRPr sz="14200" kern="1200">
          <a:solidFill>
            <a:schemeClr val="tx1"/>
          </a:solidFill>
          <a:latin typeface="+mn-lt"/>
          <a:ea typeface="+mn-ea"/>
          <a:cs typeface="+mn-cs"/>
        </a:defRPr>
      </a:lvl2pPr>
      <a:lvl3pPr marL="5806783" indent="-1161357" algn="l" defTabSz="2322713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3pPr>
      <a:lvl4pPr marL="8129496" indent="-1161357" algn="l" defTabSz="2322713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4pPr>
      <a:lvl5pPr marL="10452209" indent="-1161357" algn="l" defTabSz="2322713" rtl="0" eaLnBrk="1" latinLnBrk="0" hangingPunct="1">
        <a:spcBef>
          <a:spcPct val="20000"/>
        </a:spcBef>
        <a:buFont typeface="Arial"/>
        <a:buChar char="»"/>
        <a:defRPr sz="10200" kern="1200">
          <a:solidFill>
            <a:schemeClr val="tx1"/>
          </a:solidFill>
          <a:latin typeface="+mn-lt"/>
          <a:ea typeface="+mn-ea"/>
          <a:cs typeface="+mn-cs"/>
        </a:defRPr>
      </a:lvl5pPr>
      <a:lvl6pPr marL="12774922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6pPr>
      <a:lvl7pPr marL="15097636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7pPr>
      <a:lvl8pPr marL="17420349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8pPr>
      <a:lvl9pPr marL="19743062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322713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4645426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968139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290853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613566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936279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6258992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8581705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l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1838" cy="26133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910" y="2"/>
            <a:ext cx="46436017" cy="53393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08320" y="11747059"/>
            <a:ext cx="27281235" cy="508572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Étkezés szolgáltatás tartalmai változásai </a:t>
            </a:r>
            <a:endParaRPr lang="en-US" sz="1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5427" y="23289718"/>
            <a:ext cx="13763511" cy="148474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Varsányi Nóra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7417248" y="21683925"/>
            <a:ext cx="6409675" cy="41061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85429" y="17762455"/>
            <a:ext cx="23410248" cy="3269845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Ételcsomag tartalomban beállt változások a 2025.06.23-i teljesítésindítás vonatkozásában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9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Ételcsomag tartalma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2" y="6582278"/>
            <a:ext cx="35729125" cy="8690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Megfelelő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minőségű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,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teljesértékű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,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egészséget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megőrző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,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napi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egyszeri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étkezés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t</a:t>
            </a: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323850" lvl="1">
              <a:lnSpc>
                <a:spcPts val="3330"/>
              </a:lnSpc>
            </a:pP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(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főétkezést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)</a:t>
            </a:r>
            <a:r>
              <a:rPr lang="hu-HU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kielégítő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szolgáltatás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323850" lvl="1">
              <a:lnSpc>
                <a:spcPts val="3330"/>
              </a:lnSpc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323850" lvl="1">
              <a:lnSpc>
                <a:spcPts val="3330"/>
              </a:lnSpc>
            </a:pPr>
            <a:endParaRPr lang="en-US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>
              <a:lnSpc>
                <a:spcPts val="3330"/>
              </a:lnSpc>
            </a:pPr>
            <a:endParaRPr lang="en-US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Ételcsomagok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energia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és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tápanyagtartalmát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dietetikus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szakember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állította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össze</a:t>
            </a: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en-US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>
              <a:lnSpc>
                <a:spcPts val="3330"/>
              </a:lnSpc>
            </a:pPr>
            <a:endParaRPr lang="en-US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70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db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különböző</a:t>
            </a:r>
            <a:r>
              <a:rPr lang="en-US" sz="8000" dirty="0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 </a:t>
            </a:r>
            <a:r>
              <a:rPr lang="en-US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elegraf"/>
                <a:cs typeface="Times New Roman" panose="02020603050405020304" pitchFamily="18" charset="0"/>
                <a:sym typeface="Telegraf"/>
              </a:rPr>
              <a:t>ételcsomag</a:t>
            </a:r>
            <a:endParaRPr lang="hu-HU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  <a:p>
            <a:pPr marL="647700" lvl="1" indent="-323850">
              <a:lnSpc>
                <a:spcPts val="3330"/>
              </a:lnSpc>
              <a:buFont typeface="Arial"/>
              <a:buChar char="•"/>
            </a:pPr>
            <a:endParaRPr lang="en-US" sz="8000" dirty="0">
              <a:solidFill>
                <a:srgbClr val="000000"/>
              </a:solidFill>
              <a:latin typeface="Times New Roman" panose="02020603050405020304" pitchFamily="18" charset="0"/>
              <a:ea typeface="Telegraf"/>
              <a:cs typeface="Times New Roman" panose="02020603050405020304" pitchFamily="18" charset="0"/>
              <a:sym typeface="Telegraf"/>
            </a:endParaRPr>
          </a:p>
        </p:txBody>
      </p:sp>
    </p:spTree>
    <p:extLst>
      <p:ext uri="{BB962C8B-B14F-4D97-AF65-F5344CB8AC3E}">
        <p14:creationId xmlns:p14="http://schemas.microsoft.com/office/powerpoint/2010/main" val="22629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Ételcsomagok tartalma 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2401" y="4241599"/>
            <a:ext cx="22611474" cy="139240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sk-SK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Ételcsomag verziók és azok tételei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2" y="6582278"/>
            <a:ext cx="41330879" cy="14391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20000"/>
              </a:lnSpc>
              <a:spcAft>
                <a:spcPts val="1800"/>
              </a:spcAft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Verzió 1: Főétel</a:t>
            </a:r>
          </a:p>
          <a:p>
            <a:pPr lvl="1" algn="just">
              <a:lnSpc>
                <a:spcPct val="120000"/>
              </a:lnSpc>
              <a:spcAft>
                <a:spcPts val="1800"/>
              </a:spcAft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Verzió 2 : Főétel + Savanyúság (csemege uborka, csalamádé, káposztasaláta)</a:t>
            </a:r>
          </a:p>
          <a:p>
            <a:pPr lvl="1" algn="just">
              <a:lnSpc>
                <a:spcPct val="120000"/>
              </a:lnSpc>
              <a:spcAft>
                <a:spcPts val="1800"/>
              </a:spcAft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Verzió 3 : Főétel + Desszert (kókuszgoló, meggyes piskóta, lekváros piskótatekercs, mazsolás 		fahéjas tejberizs, puding) – bolti késztermék vagy a Vállalkozó konyhájában 			készített verziók</a:t>
            </a:r>
          </a:p>
          <a:p>
            <a:pPr lvl="1" algn="just">
              <a:lnSpc>
                <a:spcPct val="120000"/>
              </a:lnSpc>
              <a:spcAft>
                <a:spcPts val="1800"/>
              </a:spcAft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Verzió 4 : Főétel + Kenyér (100g – 1 szelet – félbarna kenyér)</a:t>
            </a:r>
          </a:p>
          <a:p>
            <a:pPr lvl="1" algn="just">
              <a:lnSpc>
                <a:spcPct val="120000"/>
              </a:lnSpc>
              <a:spcAft>
                <a:spcPts val="1800"/>
              </a:spcAft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Verzió 5 : Főétel + Keksz </a:t>
            </a:r>
          </a:p>
          <a:p>
            <a:pPr lvl="1" algn="just">
              <a:lnSpc>
                <a:spcPct val="120000"/>
              </a:lnSpc>
              <a:spcAft>
                <a:spcPts val="1800"/>
              </a:spcAft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Verzió 6 : Főétel + Gyümölcs (alma, szilva, körte, narancs)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7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Ételcsomagok adagolása és osztása 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3" y="6582278"/>
            <a:ext cx="38764784" cy="12683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ételadag = az adott osztási napra jelölt 1 db ételcsomag teljes tartalmával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hu-HU" sz="8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ételcsomagok tételei nem </a:t>
            </a:r>
            <a:r>
              <a:rPr lang="hu-HU" sz="8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különíthetőek</a:t>
            </a: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, külön nem </a:t>
            </a:r>
            <a:r>
              <a:rPr lang="hu-HU" sz="8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oszthatóak</a:t>
            </a: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nem </a:t>
            </a:r>
            <a:r>
              <a:rPr lang="hu-HU" sz="8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tartalékolhatóak</a:t>
            </a: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egy másik osztási alkalomra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hu-HU" sz="8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db ételcsomag tételeinek energiatartalma 1 főétkezéshez szükséges, kiszámolt </a:t>
            </a:r>
            <a:r>
              <a:rPr lang="hu-HU" sz="8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összenergia</a:t>
            </a: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mennyiségét adják meg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3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élelmiszerek adagolása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3" y="6582278"/>
            <a:ext cx="38764784" cy="9728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savanyúság és a desszert is egyadagos kiszerelésben érkezik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hu-HU" sz="8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kenyér szeletelve, összecsomagolva érkezik 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hu-HU" sz="8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gyümölcs darabjának osztási javaslata az étlapon kerül feltüntetésre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31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Ételcsomagok átvétele és tárolása 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3" y="6582278"/>
            <a:ext cx="38764784" cy="15638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Milyen tárolókban érkeznek az ételcsomagok (rekesz, zsákok, zacskók)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 tárolókat kell visszaszolgáltatni a étel átvételét követően (A </a:t>
            </a:r>
            <a:r>
              <a:rPr lang="hu-HU" sz="8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Válallkozó</a:t>
            </a: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saját rekeszeit az átadást követően elviszi. Kiemelten érinti a gyümölcs tételt)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Milyen tárolókkal kell rendelkeznie az átvevőnek, hogy kiosztásig megfelelően tudja tárolni az ételcsomagokat? (Gyümölcs esetén M30-as jellegű (méret) rekeszekkel. Átlagosan 100 ételadag esetén min 2 db)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 kell hűtőben tárolni? (Főétel, Savanyúság, Desszert)</a:t>
            </a:r>
          </a:p>
          <a:p>
            <a:pPr marL="3179963" lvl="1" indent="-857250" algn="just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u-H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 lehet hűtőn kívül tárolni, és ezeknek mi a megfelelő tárolási módja (Keksz, Kenyér, Gyümölcs – száraz hűvös helyen tartandó)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59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l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1838" cy="26133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910" y="2"/>
            <a:ext cx="46436017" cy="53393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52266" y="17762527"/>
            <a:ext cx="23410248" cy="216185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Köszönjük a figyelmet!</a:t>
            </a:r>
            <a:endParaRPr lang="en-US" sz="1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7234368" y="21734568"/>
            <a:ext cx="6007339" cy="38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4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332</Words>
  <Application>Microsoft Office PowerPoint</Application>
  <PresentationFormat>Egyéni</PresentationFormat>
  <Paragraphs>50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Telegraf</vt:lpstr>
      <vt:lpstr>Times New Roman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coollab</dc:creator>
  <cp:lastModifiedBy>nora</cp:lastModifiedBy>
  <cp:revision>63</cp:revision>
  <dcterms:created xsi:type="dcterms:W3CDTF">2021-02-22T15:24:10Z</dcterms:created>
  <dcterms:modified xsi:type="dcterms:W3CDTF">2025-06-18T13:11:58Z</dcterms:modified>
</cp:coreProperties>
</file>