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65" r:id="rId5"/>
    <p:sldId id="266" r:id="rId6"/>
    <p:sldId id="267" r:id="rId7"/>
    <p:sldId id="268" r:id="rId8"/>
    <p:sldId id="263" r:id="rId9"/>
  </p:sldIdLst>
  <p:sldSz cx="46451838" cy="26133425"/>
  <p:notesSz cx="6858000" cy="9144000"/>
  <p:defaultTextStyle>
    <a:defPPr>
      <a:defRPr lang="en-US"/>
    </a:defPPr>
    <a:lvl1pPr marL="0" algn="l" defTabSz="2322713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1pPr>
    <a:lvl2pPr marL="2322713" algn="l" defTabSz="2322713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2pPr>
    <a:lvl3pPr marL="4645426" algn="l" defTabSz="2322713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3pPr>
    <a:lvl4pPr marL="6968139" algn="l" defTabSz="2322713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4pPr>
    <a:lvl5pPr marL="9290853" algn="l" defTabSz="2322713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5pPr>
    <a:lvl6pPr marL="11613566" algn="l" defTabSz="2322713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6pPr>
    <a:lvl7pPr marL="13936279" algn="l" defTabSz="2322713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7pPr>
    <a:lvl8pPr marL="16258992" algn="l" defTabSz="2322713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8pPr>
    <a:lvl9pPr marL="18581705" algn="l" defTabSz="2322713" rtl="0" eaLnBrk="1" latinLnBrk="0" hangingPunct="1">
      <a:defRPr sz="9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31">
          <p15:clr>
            <a:srgbClr val="A4A3A4"/>
          </p15:clr>
        </p15:guide>
        <p15:guide id="2" pos="1463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rag" initials="v" lastIdx="7" clrIdx="0">
    <p:extLst>
      <p:ext uri="{19B8F6BF-5375-455C-9EA6-DF929625EA0E}">
        <p15:presenceInfo xmlns:p15="http://schemas.microsoft.com/office/powerpoint/2012/main" userId="vira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0F0"/>
    <a:srgbClr val="F0F04D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éma alapján készült stílus 1 – 3. jelölőszín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28" d="100"/>
          <a:sy n="28" d="100"/>
        </p:scale>
        <p:origin x="834" y="180"/>
      </p:cViewPr>
      <p:guideLst>
        <p:guide orient="horz" pos="8231"/>
        <p:guide pos="1463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83888" y="8118304"/>
            <a:ext cx="39484062" cy="5601749"/>
          </a:xfrm>
        </p:spPr>
        <p:txBody>
          <a:bodyPr/>
          <a:lstStyle/>
          <a:p>
            <a:r>
              <a:rPr lang="hu-H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67776" y="14808941"/>
            <a:ext cx="32516287" cy="667854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3227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6454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968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2908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613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936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258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581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B06D-4C5B-8D4F-955F-7DF9BA801E4E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766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Click to edit Master text styles</a:t>
            </a:r>
          </a:p>
          <a:p>
            <a:pPr lvl="1"/>
            <a:r>
              <a:rPr lang="hu-HU"/>
              <a:t>Second level</a:t>
            </a:r>
          </a:p>
          <a:p>
            <a:pPr lvl="2"/>
            <a:r>
              <a:rPr lang="hu-HU"/>
              <a:t>Third level</a:t>
            </a:r>
          </a:p>
          <a:p>
            <a:pPr lvl="3"/>
            <a:r>
              <a:rPr lang="hu-HU"/>
              <a:t>Fourth level</a:t>
            </a:r>
          </a:p>
          <a:p>
            <a:pPr lvl="4"/>
            <a:r>
              <a:rPr lang="hu-H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B06D-4C5B-8D4F-955F-7DF9BA801E4E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081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3677582" y="786421"/>
            <a:ext cx="10451664" cy="16720555"/>
          </a:xfrm>
        </p:spPr>
        <p:txBody>
          <a:bodyPr vert="eaVert"/>
          <a:lstStyle/>
          <a:p>
            <a:r>
              <a:rPr lang="hu-H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22592" y="786421"/>
            <a:ext cx="30580793" cy="16720555"/>
          </a:xfrm>
        </p:spPr>
        <p:txBody>
          <a:bodyPr vert="eaVert"/>
          <a:lstStyle/>
          <a:p>
            <a:pPr lvl="0"/>
            <a:r>
              <a:rPr lang="hu-HU"/>
              <a:t>Click to edit Master text styles</a:t>
            </a:r>
          </a:p>
          <a:p>
            <a:pPr lvl="1"/>
            <a:r>
              <a:rPr lang="hu-HU"/>
              <a:t>Second level</a:t>
            </a:r>
          </a:p>
          <a:p>
            <a:pPr lvl="2"/>
            <a:r>
              <a:rPr lang="hu-HU"/>
              <a:t>Third level</a:t>
            </a:r>
          </a:p>
          <a:p>
            <a:pPr lvl="3"/>
            <a:r>
              <a:rPr lang="hu-HU"/>
              <a:t>Fourth level</a:t>
            </a:r>
          </a:p>
          <a:p>
            <a:pPr lvl="4"/>
            <a:r>
              <a:rPr lang="hu-H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B06D-4C5B-8D4F-955F-7DF9BA801E4E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701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Click to edit Master text styles</a:t>
            </a:r>
          </a:p>
          <a:p>
            <a:pPr lvl="1"/>
            <a:r>
              <a:rPr lang="hu-HU"/>
              <a:t>Second level</a:t>
            </a:r>
          </a:p>
          <a:p>
            <a:pPr lvl="2"/>
            <a:r>
              <a:rPr lang="hu-HU"/>
              <a:t>Third level</a:t>
            </a:r>
          </a:p>
          <a:p>
            <a:pPr lvl="3"/>
            <a:r>
              <a:rPr lang="hu-HU"/>
              <a:t>Fourth level</a:t>
            </a:r>
          </a:p>
          <a:p>
            <a:pPr lvl="4"/>
            <a:r>
              <a:rPr lang="hu-H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B06D-4C5B-8D4F-955F-7DF9BA801E4E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232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9375" y="16793151"/>
            <a:ext cx="39484062" cy="5190387"/>
          </a:xfrm>
        </p:spPr>
        <p:txBody>
          <a:bodyPr anchor="t"/>
          <a:lstStyle>
            <a:lvl1pPr algn="l">
              <a:defRPr sz="20300" b="1" cap="all"/>
            </a:lvl1pPr>
          </a:lstStyle>
          <a:p>
            <a:r>
              <a:rPr lang="hu-H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9375" y="11076462"/>
            <a:ext cx="39484062" cy="5716684"/>
          </a:xfrm>
        </p:spPr>
        <p:txBody>
          <a:bodyPr anchor="b"/>
          <a:lstStyle>
            <a:lvl1pPr marL="0" indent="0">
              <a:buNone/>
              <a:defRPr sz="10200">
                <a:solidFill>
                  <a:schemeClr val="tx1">
                    <a:tint val="75000"/>
                  </a:schemeClr>
                </a:solidFill>
              </a:defRPr>
            </a:lvl1pPr>
            <a:lvl2pPr marL="2322713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2pPr>
            <a:lvl3pPr marL="4645426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3pPr>
            <a:lvl4pPr marL="6968139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4pPr>
            <a:lvl5pPr marL="9290853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5pPr>
            <a:lvl6pPr marL="11613566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6pPr>
            <a:lvl7pPr marL="13936279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7pPr>
            <a:lvl8pPr marL="16258992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8pPr>
            <a:lvl9pPr marL="18581705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B06D-4C5B-8D4F-955F-7DF9BA801E4E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432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22592" y="4573352"/>
            <a:ext cx="20516228" cy="12933624"/>
          </a:xfrm>
        </p:spPr>
        <p:txBody>
          <a:bodyPr/>
          <a:lstStyle>
            <a:lvl1pPr>
              <a:defRPr sz="14200"/>
            </a:lvl1pPr>
            <a:lvl2pPr>
              <a:defRPr sz="12200"/>
            </a:lvl2pPr>
            <a:lvl3pPr>
              <a:defRPr sz="102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hu-HU"/>
              <a:t>Click to edit Master text styles</a:t>
            </a:r>
          </a:p>
          <a:p>
            <a:pPr lvl="1"/>
            <a:r>
              <a:rPr lang="hu-HU"/>
              <a:t>Second level</a:t>
            </a:r>
          </a:p>
          <a:p>
            <a:pPr lvl="2"/>
            <a:r>
              <a:rPr lang="hu-HU"/>
              <a:t>Third level</a:t>
            </a:r>
          </a:p>
          <a:p>
            <a:pPr lvl="3"/>
            <a:r>
              <a:rPr lang="hu-HU"/>
              <a:t>Fourth level</a:t>
            </a:r>
          </a:p>
          <a:p>
            <a:pPr lvl="4"/>
            <a:r>
              <a:rPr lang="hu-H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613018" y="4573352"/>
            <a:ext cx="20516228" cy="12933624"/>
          </a:xfrm>
        </p:spPr>
        <p:txBody>
          <a:bodyPr/>
          <a:lstStyle>
            <a:lvl1pPr>
              <a:defRPr sz="14200"/>
            </a:lvl1pPr>
            <a:lvl2pPr>
              <a:defRPr sz="12200"/>
            </a:lvl2pPr>
            <a:lvl3pPr>
              <a:defRPr sz="102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hu-HU"/>
              <a:t>Click to edit Master text styles</a:t>
            </a:r>
          </a:p>
          <a:p>
            <a:pPr lvl="1"/>
            <a:r>
              <a:rPr lang="hu-HU"/>
              <a:t>Second level</a:t>
            </a:r>
          </a:p>
          <a:p>
            <a:pPr lvl="2"/>
            <a:r>
              <a:rPr lang="hu-HU"/>
              <a:t>Third level</a:t>
            </a:r>
          </a:p>
          <a:p>
            <a:pPr lvl="3"/>
            <a:r>
              <a:rPr lang="hu-HU"/>
              <a:t>Fourth level</a:t>
            </a:r>
          </a:p>
          <a:p>
            <a:pPr lvl="4"/>
            <a:r>
              <a:rPr lang="hu-HU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B06D-4C5B-8D4F-955F-7DF9BA801E4E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045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2592" y="1046551"/>
            <a:ext cx="41806654" cy="4355571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22592" y="5849777"/>
            <a:ext cx="20524296" cy="2437910"/>
          </a:xfrm>
        </p:spPr>
        <p:txBody>
          <a:bodyPr anchor="b"/>
          <a:lstStyle>
            <a:lvl1pPr marL="0" indent="0">
              <a:buNone/>
              <a:defRPr sz="12200" b="1"/>
            </a:lvl1pPr>
            <a:lvl2pPr marL="2322713" indent="0">
              <a:buNone/>
              <a:defRPr sz="10200" b="1"/>
            </a:lvl2pPr>
            <a:lvl3pPr marL="4645426" indent="0">
              <a:buNone/>
              <a:defRPr sz="9100" b="1"/>
            </a:lvl3pPr>
            <a:lvl4pPr marL="6968139" indent="0">
              <a:buNone/>
              <a:defRPr sz="8100" b="1"/>
            </a:lvl4pPr>
            <a:lvl5pPr marL="9290853" indent="0">
              <a:buNone/>
              <a:defRPr sz="8100" b="1"/>
            </a:lvl5pPr>
            <a:lvl6pPr marL="11613566" indent="0">
              <a:buNone/>
              <a:defRPr sz="8100" b="1"/>
            </a:lvl6pPr>
            <a:lvl7pPr marL="13936279" indent="0">
              <a:buNone/>
              <a:defRPr sz="8100" b="1"/>
            </a:lvl7pPr>
            <a:lvl8pPr marL="16258992" indent="0">
              <a:buNone/>
              <a:defRPr sz="8100" b="1"/>
            </a:lvl8pPr>
            <a:lvl9pPr marL="18581705" indent="0">
              <a:buNone/>
              <a:defRPr sz="8100" b="1"/>
            </a:lvl9pPr>
          </a:lstStyle>
          <a:p>
            <a:pPr lvl="0"/>
            <a:r>
              <a:rPr lang="hu-H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22592" y="8287682"/>
            <a:ext cx="20524296" cy="15056968"/>
          </a:xfrm>
        </p:spPr>
        <p:txBody>
          <a:bodyPr/>
          <a:lstStyle>
            <a:lvl1pPr>
              <a:defRPr sz="12200"/>
            </a:lvl1pPr>
            <a:lvl2pPr>
              <a:defRPr sz="10200"/>
            </a:lvl2pPr>
            <a:lvl3pPr>
              <a:defRPr sz="91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hu-HU"/>
              <a:t>Click to edit Master text styles</a:t>
            </a:r>
          </a:p>
          <a:p>
            <a:pPr lvl="1"/>
            <a:r>
              <a:rPr lang="hu-HU"/>
              <a:t>Second level</a:t>
            </a:r>
          </a:p>
          <a:p>
            <a:pPr lvl="2"/>
            <a:r>
              <a:rPr lang="hu-HU"/>
              <a:t>Third level</a:t>
            </a:r>
          </a:p>
          <a:p>
            <a:pPr lvl="3"/>
            <a:r>
              <a:rPr lang="hu-HU"/>
              <a:t>Fourth level</a:t>
            </a:r>
          </a:p>
          <a:p>
            <a:pPr lvl="4"/>
            <a:r>
              <a:rPr lang="hu-H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596896" y="5849777"/>
            <a:ext cx="20532358" cy="2437910"/>
          </a:xfrm>
        </p:spPr>
        <p:txBody>
          <a:bodyPr anchor="b"/>
          <a:lstStyle>
            <a:lvl1pPr marL="0" indent="0">
              <a:buNone/>
              <a:defRPr sz="12200" b="1"/>
            </a:lvl1pPr>
            <a:lvl2pPr marL="2322713" indent="0">
              <a:buNone/>
              <a:defRPr sz="10200" b="1"/>
            </a:lvl2pPr>
            <a:lvl3pPr marL="4645426" indent="0">
              <a:buNone/>
              <a:defRPr sz="9100" b="1"/>
            </a:lvl3pPr>
            <a:lvl4pPr marL="6968139" indent="0">
              <a:buNone/>
              <a:defRPr sz="8100" b="1"/>
            </a:lvl4pPr>
            <a:lvl5pPr marL="9290853" indent="0">
              <a:buNone/>
              <a:defRPr sz="8100" b="1"/>
            </a:lvl5pPr>
            <a:lvl6pPr marL="11613566" indent="0">
              <a:buNone/>
              <a:defRPr sz="8100" b="1"/>
            </a:lvl6pPr>
            <a:lvl7pPr marL="13936279" indent="0">
              <a:buNone/>
              <a:defRPr sz="8100" b="1"/>
            </a:lvl7pPr>
            <a:lvl8pPr marL="16258992" indent="0">
              <a:buNone/>
              <a:defRPr sz="8100" b="1"/>
            </a:lvl8pPr>
            <a:lvl9pPr marL="18581705" indent="0">
              <a:buNone/>
              <a:defRPr sz="8100" b="1"/>
            </a:lvl9pPr>
          </a:lstStyle>
          <a:p>
            <a:pPr lvl="0"/>
            <a:r>
              <a:rPr lang="hu-H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596896" y="8287682"/>
            <a:ext cx="20532358" cy="15056968"/>
          </a:xfrm>
        </p:spPr>
        <p:txBody>
          <a:bodyPr/>
          <a:lstStyle>
            <a:lvl1pPr>
              <a:defRPr sz="12200"/>
            </a:lvl1pPr>
            <a:lvl2pPr>
              <a:defRPr sz="10200"/>
            </a:lvl2pPr>
            <a:lvl3pPr>
              <a:defRPr sz="91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hu-HU"/>
              <a:t>Click to edit Master text styles</a:t>
            </a:r>
          </a:p>
          <a:p>
            <a:pPr lvl="1"/>
            <a:r>
              <a:rPr lang="hu-HU"/>
              <a:t>Second level</a:t>
            </a:r>
          </a:p>
          <a:p>
            <a:pPr lvl="2"/>
            <a:r>
              <a:rPr lang="hu-HU"/>
              <a:t>Third level</a:t>
            </a:r>
          </a:p>
          <a:p>
            <a:pPr lvl="3"/>
            <a:r>
              <a:rPr lang="hu-HU"/>
              <a:t>Fourth level</a:t>
            </a:r>
          </a:p>
          <a:p>
            <a:pPr lvl="4"/>
            <a:r>
              <a:rPr lang="hu-HU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B06D-4C5B-8D4F-955F-7DF9BA801E4E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0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B06D-4C5B-8D4F-955F-7DF9BA801E4E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358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B06D-4C5B-8D4F-955F-7DF9BA801E4E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973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2599" y="1040495"/>
            <a:ext cx="15282335" cy="4428166"/>
          </a:xfrm>
        </p:spPr>
        <p:txBody>
          <a:bodyPr anchor="b"/>
          <a:lstStyle>
            <a:lvl1pPr algn="l">
              <a:defRPr sz="10200" b="1"/>
            </a:lvl1pPr>
          </a:lstStyle>
          <a:p>
            <a:r>
              <a:rPr lang="hu-H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61378" y="1040503"/>
            <a:ext cx="25967868" cy="22304155"/>
          </a:xfrm>
        </p:spPr>
        <p:txBody>
          <a:bodyPr/>
          <a:lstStyle>
            <a:lvl1pPr>
              <a:defRPr sz="16300"/>
            </a:lvl1pPr>
            <a:lvl2pPr>
              <a:defRPr sz="14200"/>
            </a:lvl2pPr>
            <a:lvl3pPr>
              <a:defRPr sz="12200"/>
            </a:lvl3pPr>
            <a:lvl4pPr>
              <a:defRPr sz="10200"/>
            </a:lvl4pPr>
            <a:lvl5pPr>
              <a:defRPr sz="10200"/>
            </a:lvl5pPr>
            <a:lvl6pPr>
              <a:defRPr sz="10200"/>
            </a:lvl6pPr>
            <a:lvl7pPr>
              <a:defRPr sz="10200"/>
            </a:lvl7pPr>
            <a:lvl8pPr>
              <a:defRPr sz="10200"/>
            </a:lvl8pPr>
            <a:lvl9pPr>
              <a:defRPr sz="10200"/>
            </a:lvl9pPr>
          </a:lstStyle>
          <a:p>
            <a:pPr lvl="0"/>
            <a:r>
              <a:rPr lang="hu-HU"/>
              <a:t>Click to edit Master text styles</a:t>
            </a:r>
          </a:p>
          <a:p>
            <a:pPr lvl="1"/>
            <a:r>
              <a:rPr lang="hu-HU"/>
              <a:t>Second level</a:t>
            </a:r>
          </a:p>
          <a:p>
            <a:pPr lvl="2"/>
            <a:r>
              <a:rPr lang="hu-HU"/>
              <a:t>Third level</a:t>
            </a:r>
          </a:p>
          <a:p>
            <a:pPr lvl="3"/>
            <a:r>
              <a:rPr lang="hu-HU"/>
              <a:t>Fourth level</a:t>
            </a:r>
          </a:p>
          <a:p>
            <a:pPr lvl="4"/>
            <a:r>
              <a:rPr lang="hu-H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22599" y="5468669"/>
            <a:ext cx="15282335" cy="17875989"/>
          </a:xfrm>
        </p:spPr>
        <p:txBody>
          <a:bodyPr/>
          <a:lstStyle>
            <a:lvl1pPr marL="0" indent="0">
              <a:buNone/>
              <a:defRPr sz="7100"/>
            </a:lvl1pPr>
            <a:lvl2pPr marL="2322713" indent="0">
              <a:buNone/>
              <a:defRPr sz="6100"/>
            </a:lvl2pPr>
            <a:lvl3pPr marL="4645426" indent="0">
              <a:buNone/>
              <a:defRPr sz="5100"/>
            </a:lvl3pPr>
            <a:lvl4pPr marL="6968139" indent="0">
              <a:buNone/>
              <a:defRPr sz="4600"/>
            </a:lvl4pPr>
            <a:lvl5pPr marL="9290853" indent="0">
              <a:buNone/>
              <a:defRPr sz="4600"/>
            </a:lvl5pPr>
            <a:lvl6pPr marL="11613566" indent="0">
              <a:buNone/>
              <a:defRPr sz="4600"/>
            </a:lvl6pPr>
            <a:lvl7pPr marL="13936279" indent="0">
              <a:buNone/>
              <a:defRPr sz="4600"/>
            </a:lvl7pPr>
            <a:lvl8pPr marL="16258992" indent="0">
              <a:buNone/>
              <a:defRPr sz="4600"/>
            </a:lvl8pPr>
            <a:lvl9pPr marL="18581705" indent="0">
              <a:buNone/>
              <a:defRPr sz="4600"/>
            </a:lvl9pPr>
          </a:lstStyle>
          <a:p>
            <a:pPr lvl="0"/>
            <a:r>
              <a:rPr lang="hu-H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B06D-4C5B-8D4F-955F-7DF9BA801E4E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431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04885" y="18293397"/>
            <a:ext cx="27871103" cy="2159642"/>
          </a:xfrm>
        </p:spPr>
        <p:txBody>
          <a:bodyPr anchor="b"/>
          <a:lstStyle>
            <a:lvl1pPr algn="l">
              <a:defRPr sz="10200" b="1"/>
            </a:lvl1pPr>
          </a:lstStyle>
          <a:p>
            <a:r>
              <a:rPr lang="hu-H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4885" y="2335069"/>
            <a:ext cx="27871103" cy="15680055"/>
          </a:xfrm>
        </p:spPr>
        <p:txBody>
          <a:bodyPr/>
          <a:lstStyle>
            <a:lvl1pPr marL="0" indent="0">
              <a:buNone/>
              <a:defRPr sz="16300"/>
            </a:lvl1pPr>
            <a:lvl2pPr marL="2322713" indent="0">
              <a:buNone/>
              <a:defRPr sz="14200"/>
            </a:lvl2pPr>
            <a:lvl3pPr marL="4645426" indent="0">
              <a:buNone/>
              <a:defRPr sz="12200"/>
            </a:lvl3pPr>
            <a:lvl4pPr marL="6968139" indent="0">
              <a:buNone/>
              <a:defRPr sz="10200"/>
            </a:lvl4pPr>
            <a:lvl5pPr marL="9290853" indent="0">
              <a:buNone/>
              <a:defRPr sz="10200"/>
            </a:lvl5pPr>
            <a:lvl6pPr marL="11613566" indent="0">
              <a:buNone/>
              <a:defRPr sz="10200"/>
            </a:lvl6pPr>
            <a:lvl7pPr marL="13936279" indent="0">
              <a:buNone/>
              <a:defRPr sz="10200"/>
            </a:lvl7pPr>
            <a:lvl8pPr marL="16258992" indent="0">
              <a:buNone/>
              <a:defRPr sz="10200"/>
            </a:lvl8pPr>
            <a:lvl9pPr marL="18581705" indent="0">
              <a:buNone/>
              <a:defRPr sz="10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04885" y="20453037"/>
            <a:ext cx="27871103" cy="3067048"/>
          </a:xfrm>
        </p:spPr>
        <p:txBody>
          <a:bodyPr/>
          <a:lstStyle>
            <a:lvl1pPr marL="0" indent="0">
              <a:buNone/>
              <a:defRPr sz="7100"/>
            </a:lvl1pPr>
            <a:lvl2pPr marL="2322713" indent="0">
              <a:buNone/>
              <a:defRPr sz="6100"/>
            </a:lvl2pPr>
            <a:lvl3pPr marL="4645426" indent="0">
              <a:buNone/>
              <a:defRPr sz="5100"/>
            </a:lvl3pPr>
            <a:lvl4pPr marL="6968139" indent="0">
              <a:buNone/>
              <a:defRPr sz="4600"/>
            </a:lvl4pPr>
            <a:lvl5pPr marL="9290853" indent="0">
              <a:buNone/>
              <a:defRPr sz="4600"/>
            </a:lvl5pPr>
            <a:lvl6pPr marL="11613566" indent="0">
              <a:buNone/>
              <a:defRPr sz="4600"/>
            </a:lvl6pPr>
            <a:lvl7pPr marL="13936279" indent="0">
              <a:buNone/>
              <a:defRPr sz="4600"/>
            </a:lvl7pPr>
            <a:lvl8pPr marL="16258992" indent="0">
              <a:buNone/>
              <a:defRPr sz="4600"/>
            </a:lvl8pPr>
            <a:lvl9pPr marL="18581705" indent="0">
              <a:buNone/>
              <a:defRPr sz="4600"/>
            </a:lvl9pPr>
          </a:lstStyle>
          <a:p>
            <a:pPr lvl="0"/>
            <a:r>
              <a:rPr lang="hu-H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B06D-4C5B-8D4F-955F-7DF9BA801E4E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870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22592" y="1046551"/>
            <a:ext cx="41806654" cy="4355571"/>
          </a:xfrm>
          <a:prstGeom prst="rect">
            <a:avLst/>
          </a:prstGeom>
        </p:spPr>
        <p:txBody>
          <a:bodyPr vert="horz" lIns="464543" tIns="232271" rIns="464543" bIns="232271" rtlCol="0" anchor="ctr">
            <a:normAutofit/>
          </a:bodyPr>
          <a:lstStyle/>
          <a:p>
            <a:r>
              <a:rPr lang="hu-H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22592" y="6097804"/>
            <a:ext cx="41806654" cy="17246851"/>
          </a:xfrm>
          <a:prstGeom prst="rect">
            <a:avLst/>
          </a:prstGeom>
        </p:spPr>
        <p:txBody>
          <a:bodyPr vert="horz" lIns="464543" tIns="232271" rIns="464543" bIns="232271" rtlCol="0">
            <a:normAutofit/>
          </a:bodyPr>
          <a:lstStyle/>
          <a:p>
            <a:pPr lvl="0"/>
            <a:r>
              <a:rPr lang="hu-HU"/>
              <a:t>Click to edit Master text styles</a:t>
            </a:r>
          </a:p>
          <a:p>
            <a:pPr lvl="1"/>
            <a:r>
              <a:rPr lang="hu-HU"/>
              <a:t>Second level</a:t>
            </a:r>
          </a:p>
          <a:p>
            <a:pPr lvl="2"/>
            <a:r>
              <a:rPr lang="hu-HU"/>
              <a:t>Third level</a:t>
            </a:r>
          </a:p>
          <a:p>
            <a:pPr lvl="3"/>
            <a:r>
              <a:rPr lang="hu-HU"/>
              <a:t>Fourth level</a:t>
            </a:r>
          </a:p>
          <a:p>
            <a:pPr lvl="4"/>
            <a:r>
              <a:rPr lang="hu-H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22592" y="24221816"/>
            <a:ext cx="10838762" cy="1391364"/>
          </a:xfrm>
          <a:prstGeom prst="rect">
            <a:avLst/>
          </a:prstGeom>
        </p:spPr>
        <p:txBody>
          <a:bodyPr vert="horz" lIns="464543" tIns="232271" rIns="464543" bIns="232271" rtlCol="0" anchor="ctr"/>
          <a:lstStyle>
            <a:lvl1pPr algn="l">
              <a:defRPr sz="6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2B06D-4C5B-8D4F-955F-7DF9BA801E4E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871045" y="24221816"/>
            <a:ext cx="14709749" cy="1391364"/>
          </a:xfrm>
          <a:prstGeom prst="rect">
            <a:avLst/>
          </a:prstGeom>
        </p:spPr>
        <p:txBody>
          <a:bodyPr vert="horz" lIns="464543" tIns="232271" rIns="464543" bIns="232271" rtlCol="0" anchor="ctr"/>
          <a:lstStyle>
            <a:lvl1pPr algn="ctr">
              <a:defRPr sz="6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3290484" y="24221816"/>
            <a:ext cx="10838762" cy="1391364"/>
          </a:xfrm>
          <a:prstGeom prst="rect">
            <a:avLst/>
          </a:prstGeom>
        </p:spPr>
        <p:txBody>
          <a:bodyPr vert="horz" lIns="464543" tIns="232271" rIns="464543" bIns="232271" rtlCol="0" anchor="ctr"/>
          <a:lstStyle>
            <a:lvl1pPr algn="r">
              <a:defRPr sz="6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A1CF5-0286-7A40-879A-48313EDD3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59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322713" rtl="0" eaLnBrk="1" latinLnBrk="0" hangingPunct="1">
        <a:spcBef>
          <a:spcPct val="0"/>
        </a:spcBef>
        <a:buNone/>
        <a:defRPr sz="2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42035" indent="-1742035" algn="l" defTabSz="2322713" rtl="0" eaLnBrk="1" latinLnBrk="0" hangingPunct="1">
        <a:spcBef>
          <a:spcPct val="20000"/>
        </a:spcBef>
        <a:buFont typeface="Arial"/>
        <a:buChar char="•"/>
        <a:defRPr sz="16300" kern="1200">
          <a:solidFill>
            <a:schemeClr val="tx1"/>
          </a:solidFill>
          <a:latin typeface="+mn-lt"/>
          <a:ea typeface="+mn-ea"/>
          <a:cs typeface="+mn-cs"/>
        </a:defRPr>
      </a:lvl1pPr>
      <a:lvl2pPr marL="3774409" indent="-1451696" algn="l" defTabSz="2322713" rtl="0" eaLnBrk="1" latinLnBrk="0" hangingPunct="1">
        <a:spcBef>
          <a:spcPct val="20000"/>
        </a:spcBef>
        <a:buFont typeface="Arial"/>
        <a:buChar char="–"/>
        <a:defRPr sz="14200" kern="1200">
          <a:solidFill>
            <a:schemeClr val="tx1"/>
          </a:solidFill>
          <a:latin typeface="+mn-lt"/>
          <a:ea typeface="+mn-ea"/>
          <a:cs typeface="+mn-cs"/>
        </a:defRPr>
      </a:lvl2pPr>
      <a:lvl3pPr marL="5806783" indent="-1161357" algn="l" defTabSz="2322713" rtl="0" eaLnBrk="1" latinLnBrk="0" hangingPunct="1">
        <a:spcBef>
          <a:spcPct val="20000"/>
        </a:spcBef>
        <a:buFont typeface="Arial"/>
        <a:buChar char="•"/>
        <a:defRPr sz="12200" kern="1200">
          <a:solidFill>
            <a:schemeClr val="tx1"/>
          </a:solidFill>
          <a:latin typeface="+mn-lt"/>
          <a:ea typeface="+mn-ea"/>
          <a:cs typeface="+mn-cs"/>
        </a:defRPr>
      </a:lvl3pPr>
      <a:lvl4pPr marL="8129496" indent="-1161357" algn="l" defTabSz="2322713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4pPr>
      <a:lvl5pPr marL="10452209" indent="-1161357" algn="l" defTabSz="2322713" rtl="0" eaLnBrk="1" latinLnBrk="0" hangingPunct="1">
        <a:spcBef>
          <a:spcPct val="20000"/>
        </a:spcBef>
        <a:buFont typeface="Arial"/>
        <a:buChar char="»"/>
        <a:defRPr sz="10200" kern="1200">
          <a:solidFill>
            <a:schemeClr val="tx1"/>
          </a:solidFill>
          <a:latin typeface="+mn-lt"/>
          <a:ea typeface="+mn-ea"/>
          <a:cs typeface="+mn-cs"/>
        </a:defRPr>
      </a:lvl5pPr>
      <a:lvl6pPr marL="12774922" indent="-1161357" algn="l" defTabSz="2322713" rtl="0" eaLnBrk="1" latinLnBrk="0" hangingPunct="1">
        <a:spcBef>
          <a:spcPct val="20000"/>
        </a:spcBef>
        <a:buFont typeface="Arial"/>
        <a:buChar char="•"/>
        <a:defRPr sz="10200" kern="1200">
          <a:solidFill>
            <a:schemeClr val="tx1"/>
          </a:solidFill>
          <a:latin typeface="+mn-lt"/>
          <a:ea typeface="+mn-ea"/>
          <a:cs typeface="+mn-cs"/>
        </a:defRPr>
      </a:lvl6pPr>
      <a:lvl7pPr marL="15097636" indent="-1161357" algn="l" defTabSz="2322713" rtl="0" eaLnBrk="1" latinLnBrk="0" hangingPunct="1">
        <a:spcBef>
          <a:spcPct val="20000"/>
        </a:spcBef>
        <a:buFont typeface="Arial"/>
        <a:buChar char="•"/>
        <a:defRPr sz="10200" kern="1200">
          <a:solidFill>
            <a:schemeClr val="tx1"/>
          </a:solidFill>
          <a:latin typeface="+mn-lt"/>
          <a:ea typeface="+mn-ea"/>
          <a:cs typeface="+mn-cs"/>
        </a:defRPr>
      </a:lvl7pPr>
      <a:lvl8pPr marL="17420349" indent="-1161357" algn="l" defTabSz="2322713" rtl="0" eaLnBrk="1" latinLnBrk="0" hangingPunct="1">
        <a:spcBef>
          <a:spcPct val="20000"/>
        </a:spcBef>
        <a:buFont typeface="Arial"/>
        <a:buChar char="•"/>
        <a:defRPr sz="10200" kern="1200">
          <a:solidFill>
            <a:schemeClr val="tx1"/>
          </a:solidFill>
          <a:latin typeface="+mn-lt"/>
          <a:ea typeface="+mn-ea"/>
          <a:cs typeface="+mn-cs"/>
        </a:defRPr>
      </a:lvl8pPr>
      <a:lvl9pPr marL="19743062" indent="-1161357" algn="l" defTabSz="2322713" rtl="0" eaLnBrk="1" latinLnBrk="0" hangingPunct="1">
        <a:spcBef>
          <a:spcPct val="20000"/>
        </a:spcBef>
        <a:buFont typeface="Arial"/>
        <a:buChar char="•"/>
        <a:defRPr sz="10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22713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1pPr>
      <a:lvl2pPr marL="2322713" algn="l" defTabSz="2322713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2pPr>
      <a:lvl3pPr marL="4645426" algn="l" defTabSz="2322713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3pPr>
      <a:lvl4pPr marL="6968139" algn="l" defTabSz="2322713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290853" algn="l" defTabSz="2322713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613566" algn="l" defTabSz="2322713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936279" algn="l" defTabSz="2322713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6258992" algn="l" defTabSz="2322713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8581705" algn="l" defTabSz="2322713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lap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6451838" cy="26133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7910" y="2"/>
            <a:ext cx="46436017" cy="533933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608320" y="11747059"/>
            <a:ext cx="27281235" cy="5085727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r>
              <a:rPr lang="hu-HU" sz="1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Kísérő intézkedések Programrész</a:t>
            </a:r>
            <a:endParaRPr lang="en-US" sz="15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85427" y="23289718"/>
            <a:ext cx="13763511" cy="1484741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r>
              <a:rPr lang="hu-HU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Varsányi Nóra</a:t>
            </a: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37417248" y="21683925"/>
            <a:ext cx="6409675" cy="410619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485429" y="17762455"/>
            <a:ext cx="23410248" cy="3269845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Addiktológiai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Pszichihátriai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Mentálhigiénés betegségekkel érintettek kezelésbevétele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798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24095" y="2546540"/>
            <a:ext cx="19907930" cy="1876526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Megvalósítási szakaszok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42402" y="4241599"/>
            <a:ext cx="22611474" cy="2315738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r>
              <a:rPr lang="sk-SK" sz="60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Állapotfelmérő és Mentálhigiénés Kísérő Intézkedések </a:t>
            </a:r>
            <a:endParaRPr lang="en-US" sz="6000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2402" y="7765486"/>
            <a:ext cx="19354927" cy="16881585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hu-HU" sz="60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Állapotfelmérő Kísérő Intézkedések (ÁKI)</a:t>
            </a:r>
            <a:endParaRPr lang="it-IT" sz="6000" b="1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endParaRPr lang="hu-H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hu-H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étkezés szolgáltatásában részesülő és a betegségekben érintett és kezelésre szoruló hajléktalan emberek állapotának, </a:t>
            </a:r>
            <a:r>
              <a:rPr lang="hu-H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ellátási szükségleteinek és igényeinek országos szintű felmérése </a:t>
            </a:r>
            <a:r>
              <a:rPr lang="hu-H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és annak területi szinten is számszerűsítése, pszichiátriai, mentális és </a:t>
            </a:r>
            <a:r>
              <a:rPr lang="hu-HU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addiktológiai</a:t>
            </a:r>
            <a:r>
              <a:rPr lang="hu-H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téren történő ellátási igényeinek minél pontosabb meghatározása, </a:t>
            </a:r>
            <a:r>
              <a:rPr lang="hu-H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kérdőív felvétel keretében lebonyolított szűrés alapján.</a:t>
            </a:r>
          </a:p>
          <a:p>
            <a:pPr algn="just">
              <a:lnSpc>
                <a:spcPct val="120000"/>
              </a:lnSpc>
            </a:pPr>
            <a:endParaRPr lang="hu-H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hu-H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Indikátor: 2300 db kezelésbevétel</a:t>
            </a:r>
          </a:p>
          <a:p>
            <a:pPr algn="just">
              <a:lnSpc>
                <a:spcPct val="120000"/>
              </a:lnSpc>
            </a:pPr>
            <a:endParaRPr lang="hu-H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hu-H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kezelésbevétel = 1 célcsoporttag szűrése = 1 db értékelhető, kitöltött kérdőív 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730298" y="7641978"/>
            <a:ext cx="19354927" cy="12449602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hu-HU" sz="60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Mentálhigiénés Kísérő Intézkedések (MKI)</a:t>
            </a:r>
            <a:endParaRPr lang="it-IT" sz="6000" b="1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endParaRPr lang="hu-H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hu-H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étkezés szolgáltatásában részesülő, és a betegségben érintett és kezelésre szoruló hajléktalan emberek rendelési alkalmakon történő mentális gondozása, az érintett életterében, az ételosztási helyszíneken, egészségügyi és szociális szakember alkalmazásával</a:t>
            </a:r>
            <a:r>
              <a:rPr lang="it-IT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hu-H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endParaRPr lang="hu-H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hu-H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Indikátor: 8340 db kezelésbevétel</a:t>
            </a:r>
          </a:p>
          <a:p>
            <a:pPr algn="just">
              <a:lnSpc>
                <a:spcPct val="120000"/>
              </a:lnSpc>
            </a:pPr>
            <a:endParaRPr lang="hu-H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hu-H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kezelésbevétel = 1 db megjelenés a rendelési alkalmon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933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324094" y="2546540"/>
            <a:ext cx="28838657" cy="2087214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hu-HU" sz="9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Állapotfelmérő Kísérő Intézkedések (ÁKI)</a:t>
            </a:r>
            <a:endParaRPr lang="it-IT" sz="9600" b="1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34880926-29EA-431F-AB12-A96C91F8FA9E}"/>
              </a:ext>
            </a:extLst>
          </p:cNvPr>
          <p:cNvSpPr/>
          <p:nvPr/>
        </p:nvSpPr>
        <p:spPr>
          <a:xfrm>
            <a:off x="2816352" y="6582278"/>
            <a:ext cx="41330879" cy="155918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lvl="0" indent="-6858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u-HU" sz="6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nyílt pályázati felhívás a zárás szakaszában jár. </a:t>
            </a:r>
          </a:p>
          <a:p>
            <a:pPr lvl="0" algn="just">
              <a:lnSpc>
                <a:spcPct val="120000"/>
              </a:lnSpc>
            </a:pPr>
            <a:endParaRPr lang="hu-HU" sz="65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0" indent="-6858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u-HU" sz="6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2025. június:</a:t>
            </a:r>
          </a:p>
          <a:p>
            <a:pPr marL="3008513" lvl="1" indent="-6858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u-HU" sz="6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Együttműködési megállapodások megküldése a pályázó hajléktalanellátó szervezetek felé.</a:t>
            </a:r>
          </a:p>
          <a:p>
            <a:pPr marL="3008513" lvl="1" indent="-6858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u-HU" sz="6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Megbízási szerződések aláírását és feladatátadást célzó megkeresések a kérdezőbiztosként jelölt szociális munkatársak felé.</a:t>
            </a:r>
          </a:p>
          <a:p>
            <a:pPr lvl="1" algn="just">
              <a:lnSpc>
                <a:spcPct val="120000"/>
              </a:lnSpc>
            </a:pPr>
            <a:endParaRPr lang="hu-HU" sz="65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0" indent="-6858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u-HU" sz="6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2025. július / augusztus:</a:t>
            </a:r>
          </a:p>
          <a:p>
            <a:pPr marL="3008513" lvl="1" indent="-6858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u-HU" sz="6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Kérdőívek havi szakaszos felvétele / válaszok rögzítése megküldése Projektiroda felé</a:t>
            </a:r>
          </a:p>
          <a:p>
            <a:pPr marL="3008513" lvl="1" indent="-6858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u-HU" sz="6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Havi teljesítés zárása, ellenőrzése és kifizetése </a:t>
            </a:r>
          </a:p>
          <a:p>
            <a:pPr lvl="1" algn="just">
              <a:lnSpc>
                <a:spcPct val="120000"/>
              </a:lnSpc>
            </a:pPr>
            <a:endParaRPr lang="hu-HU" sz="65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0" indent="-6858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u-HU" sz="6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2025. szeptember:</a:t>
            </a:r>
          </a:p>
          <a:p>
            <a:pPr marL="3008513" lvl="1" indent="-6858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u-HU" sz="6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Nyert adatok összesítése, elemzése, jellemző mentális, pszichés, </a:t>
            </a:r>
            <a:r>
              <a:rPr lang="hu-HU" sz="65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addiktológiai</a:t>
            </a:r>
            <a:r>
              <a:rPr lang="hu-HU" sz="6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betegség érintettség bemutatása</a:t>
            </a:r>
          </a:p>
        </p:txBody>
      </p:sp>
    </p:spTree>
    <p:extLst>
      <p:ext uri="{BB962C8B-B14F-4D97-AF65-F5344CB8AC3E}">
        <p14:creationId xmlns:p14="http://schemas.microsoft.com/office/powerpoint/2010/main" val="226299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324094" y="2546540"/>
            <a:ext cx="28838657" cy="2087214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hu-HU" sz="9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Mentálhigiénés Kísérő Intézkedések (MKI)</a:t>
            </a:r>
            <a:endParaRPr lang="it-IT" sz="9600" b="1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42401" y="4241599"/>
            <a:ext cx="22611474" cy="1392408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r>
              <a:rPr lang="sk-SK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Pályáztatás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34880926-29EA-431F-AB12-A96C91F8FA9E}"/>
              </a:ext>
            </a:extLst>
          </p:cNvPr>
          <p:cNvSpPr/>
          <p:nvPr/>
        </p:nvSpPr>
        <p:spPr>
          <a:xfrm>
            <a:off x="2816352" y="6582278"/>
            <a:ext cx="41330879" cy="2388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lvl="0" indent="-6858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u-HU" sz="6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Nyílt pályázati felhívás keretében megpályázható</a:t>
            </a:r>
          </a:p>
          <a:p>
            <a:pPr marL="685800" lvl="0" indent="-6858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u-HU" sz="6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Időszakos és területi ütemezésben várható a pályázati kiírás</a:t>
            </a:r>
          </a:p>
        </p:txBody>
      </p:sp>
      <p:graphicFrame>
        <p:nvGraphicFramePr>
          <p:cNvPr id="3" name="Táblázat 2">
            <a:extLst>
              <a:ext uri="{FF2B5EF4-FFF2-40B4-BE49-F238E27FC236}">
                <a16:creationId xmlns:a16="http://schemas.microsoft.com/office/drawing/2014/main" id="{18E222E3-274E-4487-A5EE-B573DB130C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658131"/>
              </p:ext>
            </p:extLst>
          </p:nvPr>
        </p:nvGraphicFramePr>
        <p:xfrm>
          <a:off x="4152900" y="9944101"/>
          <a:ext cx="38176200" cy="13642784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7608307">
                  <a:extLst>
                    <a:ext uri="{9D8B030D-6E8A-4147-A177-3AD203B41FA5}">
                      <a16:colId xmlns:a16="http://schemas.microsoft.com/office/drawing/2014/main" val="194107707"/>
                    </a:ext>
                  </a:extLst>
                </a:gridCol>
                <a:gridCol w="14812635">
                  <a:extLst>
                    <a:ext uri="{9D8B030D-6E8A-4147-A177-3AD203B41FA5}">
                      <a16:colId xmlns:a16="http://schemas.microsoft.com/office/drawing/2014/main" val="2896707415"/>
                    </a:ext>
                  </a:extLst>
                </a:gridCol>
                <a:gridCol w="15755258">
                  <a:extLst>
                    <a:ext uri="{9D8B030D-6E8A-4147-A177-3AD203B41FA5}">
                      <a16:colId xmlns:a16="http://schemas.microsoft.com/office/drawing/2014/main" val="217155086"/>
                    </a:ext>
                  </a:extLst>
                </a:gridCol>
              </a:tblGrid>
              <a:tr h="174598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hu-HU" sz="6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PÁLYÁZATOK KIÍRÁSÁNAK ÜTEME</a:t>
                      </a:r>
                      <a:endParaRPr lang="hu-HU" sz="6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008553"/>
                  </a:ext>
                </a:extLst>
              </a:tr>
              <a:tr h="2180042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6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Pályázati kiírás szakaszok</a:t>
                      </a:r>
                      <a:endParaRPr lang="hu-HU" sz="6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6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Pályáztatás tervezett időszaka</a:t>
                      </a:r>
                      <a:br>
                        <a:rPr lang="hu-HU" sz="6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hu-HU" sz="6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(Meghirdetéstől a Szerződéskötésig)</a:t>
                      </a:r>
                      <a:endParaRPr lang="hu-HU" sz="6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6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Területi ütemezés </a:t>
                      </a:r>
                      <a:br>
                        <a:rPr lang="hu-HU" sz="6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hu-HU" sz="6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(Kik pályázhatnak be?)</a:t>
                      </a:r>
                      <a:endParaRPr lang="hu-HU" sz="6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246474"/>
                  </a:ext>
                </a:extLst>
              </a:tr>
              <a:tr h="2175761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6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I.</a:t>
                      </a:r>
                      <a:endParaRPr lang="hu-HU" sz="6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6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2025. szeptember - 2025. november</a:t>
                      </a:r>
                      <a:endParaRPr lang="hu-HU" sz="6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6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Közép-Magyarország</a:t>
                      </a:r>
                      <a:endParaRPr lang="hu-HU" sz="6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26239981"/>
                  </a:ext>
                </a:extLst>
              </a:tr>
              <a:tr h="3270063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6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II.</a:t>
                      </a:r>
                      <a:endParaRPr lang="hu-HU" sz="6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6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2026. március - 2026. május</a:t>
                      </a:r>
                      <a:endParaRPr lang="hu-HU" sz="6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6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Észak-Magyarország</a:t>
                      </a:r>
                      <a:br>
                        <a:rPr lang="hu-HU" sz="6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hu-HU" sz="6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Észak-Alföld</a:t>
                      </a:r>
                      <a:br>
                        <a:rPr lang="hu-HU" sz="6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hu-HU" sz="6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Dél-Alföld</a:t>
                      </a:r>
                      <a:endParaRPr lang="hu-HU" sz="6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5534186"/>
                  </a:ext>
                </a:extLst>
              </a:tr>
              <a:tr h="3626268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6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III.</a:t>
                      </a:r>
                      <a:endParaRPr lang="hu-HU" sz="6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6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2026. szeptember - 2026. november</a:t>
                      </a:r>
                      <a:endParaRPr lang="hu-HU" sz="6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6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Közép-Dunántúl</a:t>
                      </a:r>
                      <a:br>
                        <a:rPr lang="hu-HU" sz="6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hu-HU" sz="6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Nyugat-Dunántúl</a:t>
                      </a:r>
                      <a:br>
                        <a:rPr lang="hu-HU" sz="6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hu-HU" sz="6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Dél-Dunántúl</a:t>
                      </a:r>
                      <a:endParaRPr lang="hu-HU" sz="6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37546553"/>
                  </a:ext>
                </a:extLst>
              </a:tr>
              <a:tr h="644670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Összesen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>
                          <a:effectLst/>
                        </a:rPr>
                        <a:t> </a:t>
                      </a:r>
                      <a:endParaRPr lang="hu-HU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100" u="none" strike="noStrike" dirty="0">
                          <a:effectLst/>
                        </a:rPr>
                        <a:t> </a:t>
                      </a:r>
                      <a:endParaRPr lang="hu-H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210782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3425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324094" y="2546540"/>
            <a:ext cx="28838657" cy="2087214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hu-HU" sz="9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Mentálhigiénés Kísérő Intézkedések (MKI)</a:t>
            </a:r>
            <a:endParaRPr lang="it-IT" sz="9600" b="1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42401" y="4241599"/>
            <a:ext cx="22611474" cy="1392408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r>
              <a:rPr lang="sk-SK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Megvalósítás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áblázat 3">
            <a:extLst>
              <a:ext uri="{FF2B5EF4-FFF2-40B4-BE49-F238E27FC236}">
                <a16:creationId xmlns:a16="http://schemas.microsoft.com/office/drawing/2014/main" id="{B94A7BAB-8868-4CC8-B0B6-AA93065AB5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411725"/>
              </p:ext>
            </p:extLst>
          </p:nvPr>
        </p:nvGraphicFramePr>
        <p:xfrm>
          <a:off x="2342402" y="7329066"/>
          <a:ext cx="38805602" cy="13549735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6905563">
                  <a:extLst>
                    <a:ext uri="{9D8B030D-6E8A-4147-A177-3AD203B41FA5}">
                      <a16:colId xmlns:a16="http://schemas.microsoft.com/office/drawing/2014/main" val="4108025763"/>
                    </a:ext>
                  </a:extLst>
                </a:gridCol>
                <a:gridCol w="14300017">
                  <a:extLst>
                    <a:ext uri="{9D8B030D-6E8A-4147-A177-3AD203B41FA5}">
                      <a16:colId xmlns:a16="http://schemas.microsoft.com/office/drawing/2014/main" val="2728342163"/>
                    </a:ext>
                  </a:extLst>
                </a:gridCol>
                <a:gridCol w="2933337">
                  <a:extLst>
                    <a:ext uri="{9D8B030D-6E8A-4147-A177-3AD203B41FA5}">
                      <a16:colId xmlns:a16="http://schemas.microsoft.com/office/drawing/2014/main" val="475445545"/>
                    </a:ext>
                  </a:extLst>
                </a:gridCol>
                <a:gridCol w="2933337">
                  <a:extLst>
                    <a:ext uri="{9D8B030D-6E8A-4147-A177-3AD203B41FA5}">
                      <a16:colId xmlns:a16="http://schemas.microsoft.com/office/drawing/2014/main" val="230996540"/>
                    </a:ext>
                  </a:extLst>
                </a:gridCol>
                <a:gridCol w="2933337">
                  <a:extLst>
                    <a:ext uri="{9D8B030D-6E8A-4147-A177-3AD203B41FA5}">
                      <a16:colId xmlns:a16="http://schemas.microsoft.com/office/drawing/2014/main" val="2385237520"/>
                    </a:ext>
                  </a:extLst>
                </a:gridCol>
                <a:gridCol w="2933337">
                  <a:extLst>
                    <a:ext uri="{9D8B030D-6E8A-4147-A177-3AD203B41FA5}">
                      <a16:colId xmlns:a16="http://schemas.microsoft.com/office/drawing/2014/main" val="3278188277"/>
                    </a:ext>
                  </a:extLst>
                </a:gridCol>
                <a:gridCol w="2933337">
                  <a:extLst>
                    <a:ext uri="{9D8B030D-6E8A-4147-A177-3AD203B41FA5}">
                      <a16:colId xmlns:a16="http://schemas.microsoft.com/office/drawing/2014/main" val="4108594382"/>
                    </a:ext>
                  </a:extLst>
                </a:gridCol>
                <a:gridCol w="2933337">
                  <a:extLst>
                    <a:ext uri="{9D8B030D-6E8A-4147-A177-3AD203B41FA5}">
                      <a16:colId xmlns:a16="http://schemas.microsoft.com/office/drawing/2014/main" val="2970867135"/>
                    </a:ext>
                  </a:extLst>
                </a:gridCol>
              </a:tblGrid>
              <a:tr h="2804881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hu-HU" sz="6000" u="none" strike="noStrike" dirty="0">
                          <a:effectLst/>
                        </a:rPr>
                        <a:t>MEGVALÓSÍTÁS ÜTEMEZÉSE</a:t>
                      </a:r>
                      <a:endParaRPr lang="hu-HU" sz="6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4903988"/>
                  </a:ext>
                </a:extLst>
              </a:tr>
              <a:tr h="1984992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6000" u="none" strike="noStrike" dirty="0">
                          <a:effectLst/>
                        </a:rPr>
                        <a:t>Ütemek</a:t>
                      </a:r>
                      <a:endParaRPr lang="hu-HU" sz="6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6000" u="none" strike="noStrike" dirty="0">
                          <a:effectLst/>
                        </a:rPr>
                        <a:t>Megvalósító Partnerszervezetek területi megoszlás szerint</a:t>
                      </a:r>
                      <a:endParaRPr lang="hu-HU" sz="6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u-HU" sz="6000" u="none" strike="noStrike" dirty="0">
                          <a:effectLst/>
                        </a:rPr>
                        <a:t>2026. (I/II félév)</a:t>
                      </a:r>
                      <a:endParaRPr lang="hu-HU" sz="6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u-HU" sz="6000" u="none" strike="noStrike" dirty="0">
                          <a:effectLst/>
                        </a:rPr>
                        <a:t>2027. (I/II. félév)</a:t>
                      </a:r>
                      <a:endParaRPr lang="hu-HU" sz="6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u-HU" sz="6000" u="none" strike="noStrike" dirty="0">
                          <a:effectLst/>
                        </a:rPr>
                        <a:t>2028. (I/II félév)</a:t>
                      </a:r>
                      <a:endParaRPr lang="hu-HU" sz="6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498948"/>
                  </a:ext>
                </a:extLst>
              </a:tr>
              <a:tr h="2545970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6000" u="none" strike="noStrike">
                          <a:effectLst/>
                        </a:rPr>
                        <a:t>I.</a:t>
                      </a:r>
                      <a:endParaRPr lang="hu-HU" sz="6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6000" u="none" strike="noStrike" dirty="0">
                          <a:effectLst/>
                        </a:rPr>
                        <a:t>Közép-Magyarország</a:t>
                      </a:r>
                      <a:endParaRPr lang="hu-HU" sz="6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6000" u="none" strike="noStrike" dirty="0">
                          <a:effectLst/>
                        </a:rPr>
                        <a:t> </a:t>
                      </a:r>
                      <a:endParaRPr lang="hu-HU" sz="6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6000" u="none" strike="noStrike" dirty="0">
                          <a:effectLst/>
                        </a:rPr>
                        <a:t> </a:t>
                      </a:r>
                      <a:endParaRPr lang="hu-HU" sz="6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6000" u="none" strike="noStrike" dirty="0">
                          <a:effectLst/>
                        </a:rPr>
                        <a:t> </a:t>
                      </a:r>
                      <a:endParaRPr lang="hu-HU" sz="6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6000" u="none" strike="noStrike" dirty="0">
                          <a:effectLst/>
                        </a:rPr>
                        <a:t> </a:t>
                      </a:r>
                      <a:endParaRPr lang="hu-HU" sz="6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6000" u="none" strike="noStrike">
                          <a:effectLst/>
                        </a:rPr>
                        <a:t> </a:t>
                      </a:r>
                      <a:endParaRPr lang="hu-HU" sz="6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6000" u="none" strike="noStrike">
                          <a:effectLst/>
                        </a:rPr>
                        <a:t> </a:t>
                      </a:r>
                      <a:endParaRPr lang="hu-HU" sz="6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3165044"/>
                  </a:ext>
                </a:extLst>
              </a:tr>
              <a:tr h="3106946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6000" u="none" strike="noStrike">
                          <a:effectLst/>
                        </a:rPr>
                        <a:t>II.</a:t>
                      </a:r>
                      <a:endParaRPr lang="hu-HU" sz="6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6000" u="none" strike="noStrike" dirty="0">
                          <a:effectLst/>
                        </a:rPr>
                        <a:t>Észak-Magyarország</a:t>
                      </a:r>
                      <a:br>
                        <a:rPr lang="hu-HU" sz="6000" u="none" strike="noStrike" dirty="0">
                          <a:effectLst/>
                        </a:rPr>
                      </a:br>
                      <a:r>
                        <a:rPr lang="hu-HU" sz="6000" u="none" strike="noStrike" dirty="0">
                          <a:effectLst/>
                        </a:rPr>
                        <a:t>Észak-Alföld</a:t>
                      </a:r>
                      <a:br>
                        <a:rPr lang="hu-HU" sz="6000" u="none" strike="noStrike" dirty="0">
                          <a:effectLst/>
                        </a:rPr>
                      </a:br>
                      <a:r>
                        <a:rPr lang="hu-HU" sz="6000" u="none" strike="noStrike" dirty="0">
                          <a:effectLst/>
                        </a:rPr>
                        <a:t>Dél-Alföld</a:t>
                      </a:r>
                      <a:endParaRPr lang="hu-HU" sz="6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6000" u="none" strike="noStrike" dirty="0">
                          <a:effectLst/>
                        </a:rPr>
                        <a:t> </a:t>
                      </a:r>
                      <a:endParaRPr lang="hu-HU" sz="6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6000" u="none" strike="noStrike" dirty="0">
                          <a:effectLst/>
                        </a:rPr>
                        <a:t> </a:t>
                      </a:r>
                      <a:endParaRPr lang="hu-HU" sz="6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6000" u="none" strike="noStrike" dirty="0">
                          <a:effectLst/>
                        </a:rPr>
                        <a:t> </a:t>
                      </a:r>
                      <a:endParaRPr lang="hu-HU" sz="6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6000" u="none" strike="noStrike" dirty="0">
                          <a:effectLst/>
                        </a:rPr>
                        <a:t> </a:t>
                      </a:r>
                      <a:endParaRPr lang="hu-HU" sz="6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6000" u="none" strike="noStrike" dirty="0">
                          <a:effectLst/>
                        </a:rPr>
                        <a:t> </a:t>
                      </a:r>
                      <a:endParaRPr lang="hu-HU" sz="6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6000" u="none" strike="noStrike">
                          <a:effectLst/>
                        </a:rPr>
                        <a:t> </a:t>
                      </a:r>
                      <a:endParaRPr lang="hu-HU" sz="6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5934837"/>
                  </a:ext>
                </a:extLst>
              </a:tr>
              <a:tr h="3106946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6000" u="none" strike="noStrike">
                          <a:effectLst/>
                        </a:rPr>
                        <a:t>III.</a:t>
                      </a:r>
                      <a:endParaRPr lang="hu-HU" sz="6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6000" u="none" strike="noStrike">
                          <a:effectLst/>
                        </a:rPr>
                        <a:t>Közép-Dunántúl</a:t>
                      </a:r>
                      <a:br>
                        <a:rPr lang="hu-HU" sz="6000" u="none" strike="noStrike">
                          <a:effectLst/>
                        </a:rPr>
                      </a:br>
                      <a:r>
                        <a:rPr lang="hu-HU" sz="6000" u="none" strike="noStrike">
                          <a:effectLst/>
                        </a:rPr>
                        <a:t>Nyugat-Dunántúl</a:t>
                      </a:r>
                      <a:br>
                        <a:rPr lang="hu-HU" sz="6000" u="none" strike="noStrike">
                          <a:effectLst/>
                        </a:rPr>
                      </a:br>
                      <a:r>
                        <a:rPr lang="hu-HU" sz="6000" u="none" strike="noStrike">
                          <a:effectLst/>
                        </a:rPr>
                        <a:t>Dél-Dunántúl</a:t>
                      </a:r>
                      <a:endParaRPr lang="hu-HU" sz="6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6000" u="none" strike="noStrike">
                          <a:effectLst/>
                        </a:rPr>
                        <a:t> </a:t>
                      </a:r>
                      <a:endParaRPr lang="hu-HU" sz="6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6000" u="none" strike="noStrike" dirty="0">
                          <a:effectLst/>
                        </a:rPr>
                        <a:t> </a:t>
                      </a:r>
                      <a:endParaRPr lang="hu-HU" sz="6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6000" u="none" strike="noStrike" dirty="0">
                          <a:effectLst/>
                        </a:rPr>
                        <a:t> </a:t>
                      </a:r>
                      <a:endParaRPr lang="hu-HU" sz="6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6000" u="none" strike="noStrike" dirty="0">
                          <a:effectLst/>
                        </a:rPr>
                        <a:t> </a:t>
                      </a:r>
                      <a:endParaRPr lang="hu-HU" sz="6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6000" u="none" strike="noStrike" dirty="0">
                          <a:effectLst/>
                        </a:rPr>
                        <a:t> </a:t>
                      </a:r>
                      <a:endParaRPr lang="hu-HU" sz="6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6000" u="none" strike="noStrike" dirty="0">
                          <a:effectLst/>
                        </a:rPr>
                        <a:t> </a:t>
                      </a:r>
                      <a:endParaRPr lang="hu-HU" sz="6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666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2945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324094" y="2546540"/>
            <a:ext cx="28838657" cy="2087214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hu-HU" sz="9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Mentálhigiénés Kísérő Intézkedések (MKI)</a:t>
            </a:r>
            <a:endParaRPr lang="it-IT" sz="9600" b="1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42401" y="4241599"/>
            <a:ext cx="22611474" cy="1392408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r>
              <a:rPr lang="sk-SK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Megvalósítás – Financiális keretek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34880926-29EA-431F-AB12-A96C91F8FA9E}"/>
              </a:ext>
            </a:extLst>
          </p:cNvPr>
          <p:cNvSpPr/>
          <p:nvPr/>
        </p:nvSpPr>
        <p:spPr>
          <a:xfrm>
            <a:off x="2816352" y="6582278"/>
            <a:ext cx="41330879" cy="14391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20000"/>
              </a:lnSpc>
            </a:pPr>
            <a:r>
              <a:rPr lang="hu-HU" sz="6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Megvalósításhoz kapcsolódó támogatási összeg megpályázható.</a:t>
            </a:r>
          </a:p>
          <a:p>
            <a:pPr lvl="0" algn="just">
              <a:lnSpc>
                <a:spcPct val="120000"/>
              </a:lnSpc>
            </a:pPr>
            <a:endParaRPr lang="hu-HU" sz="65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</a:pPr>
            <a:r>
              <a:rPr lang="hu-HU" sz="6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Kerete függ általánosságban:</a:t>
            </a:r>
          </a:p>
          <a:p>
            <a:pPr marL="3008513" lvl="1" indent="-6858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u-HU" sz="6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teljes projekt étkezés szolgáltatásának keretében kifizetett támogatási összeg mértékétől</a:t>
            </a:r>
          </a:p>
          <a:p>
            <a:pPr marL="3008513" lvl="1" indent="-6858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u-HU" sz="6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programrész minél szélesebb körű megvalósítása érdekében a pályázók számától (minél több megvalósítási helyszín bevonása)</a:t>
            </a:r>
          </a:p>
          <a:p>
            <a:pPr lvl="1" algn="just">
              <a:lnSpc>
                <a:spcPct val="120000"/>
              </a:lnSpc>
            </a:pPr>
            <a:endParaRPr lang="hu-HU" sz="65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20000"/>
              </a:lnSpc>
            </a:pPr>
            <a:r>
              <a:rPr lang="hu-HU" sz="6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Benyújtott pályázatok vizsgálata alapján:</a:t>
            </a:r>
          </a:p>
          <a:p>
            <a:pPr marL="3008513" lvl="1" indent="-6858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u-HU" sz="6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pályázatban indikatív árajánlatok alapján bemutatott személyi és dologi költségvonzattól a vállalt indikátorszám függvényében</a:t>
            </a:r>
          </a:p>
          <a:p>
            <a:pPr marL="3008513" lvl="1" indent="-6858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u-HU" sz="6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megvalósítás szakmai elvárásának teljesítését bemutató tételes szakmai terv tartalmától</a:t>
            </a:r>
          </a:p>
          <a:p>
            <a:pPr lvl="1" algn="just">
              <a:lnSpc>
                <a:spcPct val="120000"/>
              </a:lnSpc>
            </a:pPr>
            <a:endParaRPr lang="hu-HU" sz="65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573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324094" y="2546540"/>
            <a:ext cx="28838657" cy="2087214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hu-HU" sz="9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Mentálhigiénés Kísérő Intézkedések (MKI)</a:t>
            </a:r>
            <a:endParaRPr lang="it-IT" sz="9600" b="1" dirty="0">
              <a:solidFill>
                <a:srgbClr val="00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42401" y="4241599"/>
            <a:ext cx="22611474" cy="1392408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r>
              <a:rPr lang="sk-SK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Megvalósítás – Szakmai alapelvárások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églalap 1">
            <a:extLst>
              <a:ext uri="{FF2B5EF4-FFF2-40B4-BE49-F238E27FC236}">
                <a16:creationId xmlns:a16="http://schemas.microsoft.com/office/drawing/2014/main" id="{34880926-29EA-431F-AB12-A96C91F8FA9E}"/>
              </a:ext>
            </a:extLst>
          </p:cNvPr>
          <p:cNvSpPr/>
          <p:nvPr/>
        </p:nvSpPr>
        <p:spPr>
          <a:xfrm>
            <a:off x="2816352" y="8068178"/>
            <a:ext cx="41330879" cy="13191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lvl="0" indent="-8572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u-HU" sz="6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Ételosztási helyszínen</a:t>
            </a:r>
            <a:r>
              <a:rPr lang="hu-HU" sz="6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célcsoport életterében zajlik a megvalósítás.</a:t>
            </a:r>
          </a:p>
          <a:p>
            <a:pPr lvl="0" algn="just">
              <a:lnSpc>
                <a:spcPct val="120000"/>
              </a:lnSpc>
            </a:pPr>
            <a:endParaRPr lang="hu-HU" sz="65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lvl="0" indent="-8572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u-HU" sz="6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Rendszeres rendelési alkalmak </a:t>
            </a:r>
            <a:r>
              <a:rPr lang="hu-HU" sz="6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biztosításával. (legalább heti rendszerességű, legalább 2 óra / alkalom)</a:t>
            </a:r>
          </a:p>
          <a:p>
            <a:pPr lvl="0" algn="just">
              <a:lnSpc>
                <a:spcPct val="120000"/>
              </a:lnSpc>
            </a:pPr>
            <a:endParaRPr lang="hu-HU" sz="65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lvl="0" indent="-8572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u-HU" sz="6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Egészségügyi és Szociális szakemberek </a:t>
            </a:r>
            <a:r>
              <a:rPr lang="hu-HU" sz="6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együttes bevonásával</a:t>
            </a:r>
            <a:r>
              <a:rPr lang="hu-HU" sz="6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Multidiszciplináris teamek kialakításával.</a:t>
            </a:r>
          </a:p>
          <a:p>
            <a:pPr marL="857250" lvl="0" indent="-8572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hu-HU" sz="65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lvl="0" indent="-8572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u-HU" sz="6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HKA Projektiroda által biztosított eszközök és eljárásrend szerint végzett adatszolgáltatási és beszámolási kötelezettséggel</a:t>
            </a:r>
          </a:p>
          <a:p>
            <a:pPr lvl="0" algn="just">
              <a:lnSpc>
                <a:spcPct val="120000"/>
              </a:lnSpc>
            </a:pPr>
            <a:endParaRPr lang="hu-HU" sz="65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</a:pPr>
            <a:endParaRPr lang="hu-HU" sz="65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20000"/>
              </a:lnSpc>
            </a:pPr>
            <a:endParaRPr lang="hu-HU" sz="65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885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lap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6451838" cy="26133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7910" y="2"/>
            <a:ext cx="46436017" cy="533933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52266" y="17762527"/>
            <a:ext cx="23410248" cy="2161850"/>
          </a:xfrm>
          <a:prstGeom prst="rect">
            <a:avLst/>
          </a:prstGeom>
          <a:noFill/>
        </p:spPr>
        <p:txBody>
          <a:bodyPr wrap="square" lIns="464543" tIns="232271" rIns="464543" bIns="232271" rtlCol="0">
            <a:spAutoFit/>
          </a:bodyPr>
          <a:lstStyle/>
          <a:p>
            <a:r>
              <a:rPr lang="hu-HU" sz="1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Köszönjük a figyelmet!</a:t>
            </a:r>
            <a:endParaRPr lang="en-US" sz="1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37234368" y="21734568"/>
            <a:ext cx="6007339" cy="384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547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</TotalTime>
  <Words>545</Words>
  <Application>Microsoft Office PowerPoint</Application>
  <PresentationFormat>Egyéni</PresentationFormat>
  <Paragraphs>106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coollab</dc:creator>
  <cp:lastModifiedBy>nora</cp:lastModifiedBy>
  <cp:revision>58</cp:revision>
  <dcterms:created xsi:type="dcterms:W3CDTF">2021-02-22T15:24:10Z</dcterms:created>
  <dcterms:modified xsi:type="dcterms:W3CDTF">2025-06-03T12:02:18Z</dcterms:modified>
</cp:coreProperties>
</file>